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36"/>
  </p:notesMasterIdLst>
  <p:sldIdLst>
    <p:sldId id="310" r:id="rId2"/>
    <p:sldId id="314" r:id="rId3"/>
    <p:sldId id="316" r:id="rId4"/>
    <p:sldId id="315" r:id="rId5"/>
    <p:sldId id="311" r:id="rId6"/>
    <p:sldId id="317" r:id="rId7"/>
    <p:sldId id="318" r:id="rId8"/>
    <p:sldId id="319" r:id="rId9"/>
    <p:sldId id="321" r:id="rId10"/>
    <p:sldId id="320" r:id="rId11"/>
    <p:sldId id="322" r:id="rId12"/>
    <p:sldId id="323" r:id="rId13"/>
    <p:sldId id="324" r:id="rId14"/>
    <p:sldId id="325" r:id="rId15"/>
    <p:sldId id="327" r:id="rId16"/>
    <p:sldId id="326" r:id="rId17"/>
    <p:sldId id="328" r:id="rId18"/>
    <p:sldId id="329" r:id="rId19"/>
    <p:sldId id="330" r:id="rId20"/>
    <p:sldId id="331" r:id="rId21"/>
    <p:sldId id="332" r:id="rId22"/>
    <p:sldId id="333" r:id="rId23"/>
    <p:sldId id="334" r:id="rId24"/>
    <p:sldId id="335" r:id="rId25"/>
    <p:sldId id="336" r:id="rId26"/>
    <p:sldId id="337" r:id="rId27"/>
    <p:sldId id="338" r:id="rId28"/>
    <p:sldId id="339" r:id="rId29"/>
    <p:sldId id="340" r:id="rId30"/>
    <p:sldId id="341" r:id="rId31"/>
    <p:sldId id="342" r:id="rId32"/>
    <p:sldId id="343" r:id="rId33"/>
    <p:sldId id="344" r:id="rId34"/>
    <p:sldId id="345" r:id="rId3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6103" autoAdjust="0"/>
    <p:restoredTop sz="94660"/>
  </p:normalViewPr>
  <p:slideViewPr>
    <p:cSldViewPr snapToGrid="0">
      <p:cViewPr varScale="1">
        <p:scale>
          <a:sx n="94" d="100"/>
          <a:sy n="94" d="100"/>
        </p:scale>
        <p:origin x="312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68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4CFCD7-1E4F-4962-A2A4-52B4E09E699D}" type="datetimeFigureOut">
              <a:rPr lang="zh-CN" altLang="en-US" smtClean="0"/>
              <a:pPr/>
              <a:t>2020/6/18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95B902-63F5-4718-922F-8883050D110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56736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>
                <a:solidFill>
                  <a:prstClr val="black"/>
                </a:solidFill>
              </a:rPr>
              <a:pPr/>
              <a:t>1</a:t>
            </a:fld>
            <a:endParaRPr lang="zh-CN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00750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>
                <a:solidFill>
                  <a:prstClr val="black"/>
                </a:solidFill>
              </a:rPr>
              <a:pPr/>
              <a:t>5</a:t>
            </a:fld>
            <a:endParaRPr lang="zh-CN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9556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="" xmlns:a16="http://schemas.microsoft.com/office/drawing/2014/main" id="{24F375FD-CC3A-4BE1-B7BC-8A150D01EEE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22802" y="-2006729"/>
            <a:ext cx="3611429" cy="35657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="" xmlns:a16="http://schemas.microsoft.com/office/drawing/2014/main" id="{D1156602-68D8-4CF4-87FA-671DA77C1C9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6285" y="5215820"/>
            <a:ext cx="3611429" cy="356571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="" xmlns:a16="http://schemas.microsoft.com/office/drawing/2014/main" id="{04A81241-71E1-4F01-B890-B15E3C785B3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4385" y="27527"/>
            <a:ext cx="1478408" cy="472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9309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113749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88900" y="0"/>
            <a:ext cx="12103100" cy="1663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63993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401079" y="2951269"/>
            <a:ext cx="5109091" cy="523220"/>
          </a:xfrm>
          <a:prstGeom prst="rect">
            <a:avLst/>
          </a:prstGeom>
          <a:solidFill>
            <a:srgbClr val="002060"/>
          </a:solidFill>
        </p:spPr>
        <p:txBody>
          <a:bodyPr wrap="none" rtlCol="0">
            <a:spAutoFit/>
          </a:bodyPr>
          <a:lstStyle/>
          <a:p>
            <a:pPr marL="0" lvl="1"/>
            <a:r>
              <a:rPr lang="zh-CN" altLang="en-US" sz="2800" b="1" spc="40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大数据集群架构及数据规模</a:t>
            </a:r>
          </a:p>
        </p:txBody>
      </p:sp>
      <p:cxnSp>
        <p:nvCxnSpPr>
          <p:cNvPr id="7" name="直接连接符 6"/>
          <p:cNvCxnSpPr/>
          <p:nvPr/>
        </p:nvCxnSpPr>
        <p:spPr>
          <a:xfrm flipV="1">
            <a:off x="5033267" y="2462278"/>
            <a:ext cx="0" cy="1926829"/>
          </a:xfrm>
          <a:prstGeom prst="line">
            <a:avLst/>
          </a:prstGeom>
          <a:ln w="12700">
            <a:solidFill>
              <a:srgbClr val="00206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椭圆 4"/>
          <p:cNvSpPr/>
          <p:nvPr/>
        </p:nvSpPr>
        <p:spPr>
          <a:xfrm>
            <a:off x="2825021" y="2558288"/>
            <a:ext cx="1734808" cy="173480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prstClr val="white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156074" y="2951269"/>
            <a:ext cx="1013098" cy="984885"/>
          </a:xfrm>
          <a:prstGeom prst="rect">
            <a:avLst/>
          </a:prstGeom>
          <a:solidFill>
            <a:srgbClr val="002060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altLang="zh-CN" sz="6400" b="1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01</a:t>
            </a:r>
            <a:endParaRPr lang="zh-CN" altLang="en-US" sz="6400" b="1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401079" y="3751488"/>
            <a:ext cx="5262979" cy="380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rgbClr val="5F5F5F">
                    <a:lumMod val="100000"/>
                  </a:srgbClr>
                </a:solidFill>
              </a:rPr>
              <a:t>Big data cluster architecture and data scale</a:t>
            </a:r>
            <a:endParaRPr lang="zh-CN" altLang="en-US" dirty="0">
              <a:solidFill>
                <a:srgbClr val="5F5F5F">
                  <a:lumMod val="100000"/>
                </a:srgbClr>
              </a:solidFill>
            </a:endParaRPr>
          </a:p>
        </p:txBody>
      </p:sp>
      <p:sp>
        <p:nvSpPr>
          <p:cNvPr id="8" name="îŝľïḓé"/>
          <p:cNvSpPr txBox="1"/>
          <p:nvPr/>
        </p:nvSpPr>
        <p:spPr>
          <a:xfrm>
            <a:off x="4432796" y="789026"/>
            <a:ext cx="3962574" cy="242864"/>
          </a:xfrm>
          <a:prstGeom prst="rect">
            <a:avLst/>
          </a:prstGeom>
          <a:noFill/>
        </p:spPr>
        <p:txBody>
          <a:bodyPr wrap="none" lIns="360000" tIns="0" rIns="0" bIns="0" anchor="b" anchorCtr="0">
            <a:noAutofit/>
          </a:bodyPr>
          <a:lstStyle/>
          <a:p>
            <a:endParaRPr lang="zh-CN" altLang="en-US" sz="2000" b="1" dirty="0">
              <a:solidFill>
                <a:srgbClr val="5E7995">
                  <a:lumMod val="100000"/>
                </a:srgbClr>
              </a:solidFill>
            </a:endParaRPr>
          </a:p>
        </p:txBody>
      </p:sp>
      <p:sp>
        <p:nvSpPr>
          <p:cNvPr id="9" name="ïṣ1íďe"/>
          <p:cNvSpPr txBox="1">
            <a:spLocks/>
          </p:cNvSpPr>
          <p:nvPr/>
        </p:nvSpPr>
        <p:spPr>
          <a:xfrm>
            <a:off x="4416664" y="1019532"/>
            <a:ext cx="3962574" cy="320368"/>
          </a:xfrm>
          <a:prstGeom prst="rect">
            <a:avLst/>
          </a:prstGeom>
        </p:spPr>
        <p:txBody>
          <a:bodyPr vert="horz" wrap="square" lIns="360000" tIns="0" rIns="0" bIns="0" anchor="ctr" anchorCtr="0">
            <a:normAutofit/>
          </a:bodyPr>
          <a:lstStyle/>
          <a:p>
            <a:pPr>
              <a:lnSpc>
                <a:spcPct val="120000"/>
              </a:lnSpc>
            </a:pPr>
            <a:endParaRPr lang="zh-CN" altLang="en-US" sz="1400" dirty="0">
              <a:solidFill>
                <a:srgbClr val="5F5F5F">
                  <a:lumMod val="100000"/>
                </a:srgbClr>
              </a:solidFill>
            </a:endParaRPr>
          </a:p>
        </p:txBody>
      </p:sp>
      <p:sp>
        <p:nvSpPr>
          <p:cNvPr id="10" name="îŝľïḓé"/>
          <p:cNvSpPr txBox="1"/>
          <p:nvPr/>
        </p:nvSpPr>
        <p:spPr>
          <a:xfrm>
            <a:off x="4575961" y="837035"/>
            <a:ext cx="3962574" cy="242864"/>
          </a:xfrm>
          <a:prstGeom prst="rect">
            <a:avLst/>
          </a:prstGeom>
          <a:noFill/>
        </p:spPr>
        <p:txBody>
          <a:bodyPr wrap="none" lIns="360000" tIns="0" rIns="0" bIns="0" anchor="b" anchorCtr="0">
            <a:noAutofit/>
          </a:bodyPr>
          <a:lstStyle/>
          <a:p>
            <a:endParaRPr lang="zh-CN" altLang="en-US" sz="2000" b="1" dirty="0">
              <a:solidFill>
                <a:srgbClr val="5E7995">
                  <a:lumMod val="100000"/>
                </a:srgbClr>
              </a:solidFill>
            </a:endParaRPr>
          </a:p>
        </p:txBody>
      </p:sp>
      <p:sp>
        <p:nvSpPr>
          <p:cNvPr id="11" name="ïṣ1íďe"/>
          <p:cNvSpPr txBox="1">
            <a:spLocks/>
          </p:cNvSpPr>
          <p:nvPr/>
        </p:nvSpPr>
        <p:spPr>
          <a:xfrm>
            <a:off x="4559829" y="1067541"/>
            <a:ext cx="3962574" cy="320368"/>
          </a:xfrm>
          <a:prstGeom prst="rect">
            <a:avLst/>
          </a:prstGeom>
        </p:spPr>
        <p:txBody>
          <a:bodyPr vert="horz" wrap="square" lIns="360000" tIns="0" rIns="0" bIns="0" anchor="ctr" anchorCtr="0">
            <a:normAutofit/>
          </a:bodyPr>
          <a:lstStyle/>
          <a:p>
            <a:pPr>
              <a:lnSpc>
                <a:spcPct val="120000"/>
              </a:lnSpc>
            </a:pPr>
            <a:endParaRPr lang="zh-CN" altLang="en-US" sz="1400" dirty="0">
              <a:solidFill>
                <a:srgbClr val="5F5F5F">
                  <a:lumMod val="100000"/>
                </a:srgbClr>
              </a:solidFill>
            </a:endParaRPr>
          </a:p>
        </p:txBody>
      </p:sp>
      <p:sp>
        <p:nvSpPr>
          <p:cNvPr id="14" name="îŝľïḓé"/>
          <p:cNvSpPr txBox="1"/>
          <p:nvPr/>
        </p:nvSpPr>
        <p:spPr>
          <a:xfrm>
            <a:off x="4169172" y="594171"/>
            <a:ext cx="3962574" cy="242864"/>
          </a:xfrm>
          <a:prstGeom prst="rect">
            <a:avLst/>
          </a:prstGeom>
          <a:noFill/>
        </p:spPr>
        <p:txBody>
          <a:bodyPr wrap="none" lIns="360000" tIns="0" rIns="0" bIns="0" anchor="b" anchorCtr="0">
            <a:noAutofit/>
          </a:bodyPr>
          <a:lstStyle/>
          <a:p>
            <a:endParaRPr lang="zh-CN" altLang="en-US" sz="2000" b="1" dirty="0">
              <a:solidFill>
                <a:srgbClr val="5E7995">
                  <a:lumMod val="100000"/>
                </a:srgbClr>
              </a:solidFill>
            </a:endParaRPr>
          </a:p>
        </p:txBody>
      </p:sp>
      <p:sp>
        <p:nvSpPr>
          <p:cNvPr id="15" name="ïṣ1íďe"/>
          <p:cNvSpPr txBox="1">
            <a:spLocks/>
          </p:cNvSpPr>
          <p:nvPr/>
        </p:nvSpPr>
        <p:spPr>
          <a:xfrm>
            <a:off x="4153039" y="824677"/>
            <a:ext cx="5061471" cy="320368"/>
          </a:xfrm>
          <a:prstGeom prst="rect">
            <a:avLst/>
          </a:prstGeom>
        </p:spPr>
        <p:txBody>
          <a:bodyPr vert="horz" wrap="square" lIns="360000" tIns="0" rIns="0" bIns="0" anchor="ctr" anchorCtr="0">
            <a:noAutofit/>
          </a:bodyPr>
          <a:lstStyle/>
          <a:p>
            <a:pPr>
              <a:lnSpc>
                <a:spcPct val="120000"/>
              </a:lnSpc>
            </a:pPr>
            <a:endParaRPr lang="zh-CN" altLang="en-US" sz="1400" dirty="0">
              <a:solidFill>
                <a:srgbClr val="5F5F5F">
                  <a:lumMod val="100000"/>
                </a:srgbClr>
              </a:solidFill>
            </a:endParaRPr>
          </a:p>
        </p:txBody>
      </p:sp>
      <p:sp>
        <p:nvSpPr>
          <p:cNvPr id="17" name="îśļîḍé"/>
          <p:cNvSpPr txBox="1"/>
          <p:nvPr/>
        </p:nvSpPr>
        <p:spPr>
          <a:xfrm>
            <a:off x="4153040" y="1427192"/>
            <a:ext cx="3962574" cy="242864"/>
          </a:xfrm>
          <a:prstGeom prst="rect">
            <a:avLst/>
          </a:prstGeom>
          <a:noFill/>
        </p:spPr>
        <p:txBody>
          <a:bodyPr wrap="none" lIns="360000" tIns="0" rIns="0" bIns="0" anchor="b" anchorCtr="0">
            <a:noAutofit/>
          </a:bodyPr>
          <a:lstStyle/>
          <a:p>
            <a:endParaRPr lang="en-US" altLang="zh-CN" sz="2000" b="1" dirty="0" smtClean="0">
              <a:solidFill>
                <a:srgbClr val="016BC8">
                  <a:lumMod val="100000"/>
                </a:srgbClr>
              </a:solidFill>
            </a:endParaRPr>
          </a:p>
        </p:txBody>
      </p:sp>
      <p:sp>
        <p:nvSpPr>
          <p:cNvPr id="18" name="íŝ1ïḑé"/>
          <p:cNvSpPr txBox="1">
            <a:spLocks/>
          </p:cNvSpPr>
          <p:nvPr/>
        </p:nvSpPr>
        <p:spPr>
          <a:xfrm>
            <a:off x="4153040" y="1670056"/>
            <a:ext cx="4894046" cy="320368"/>
          </a:xfrm>
          <a:prstGeom prst="rect">
            <a:avLst/>
          </a:prstGeom>
        </p:spPr>
        <p:txBody>
          <a:bodyPr vert="horz" wrap="square" lIns="360000" tIns="0" rIns="0" bIns="0" anchor="ctr" anchorCtr="0">
            <a:noAutofit/>
          </a:bodyPr>
          <a:lstStyle/>
          <a:p>
            <a:pPr>
              <a:lnSpc>
                <a:spcPct val="120000"/>
              </a:lnSpc>
            </a:pPr>
            <a:endParaRPr lang="zh-CN" altLang="en-US" sz="1400" dirty="0">
              <a:solidFill>
                <a:srgbClr val="0070C0"/>
              </a:solidFill>
            </a:endParaRPr>
          </a:p>
        </p:txBody>
      </p:sp>
      <p:sp>
        <p:nvSpPr>
          <p:cNvPr id="19" name="îŝľïḓé"/>
          <p:cNvSpPr txBox="1"/>
          <p:nvPr/>
        </p:nvSpPr>
        <p:spPr>
          <a:xfrm>
            <a:off x="3172207" y="406382"/>
            <a:ext cx="3962574" cy="242864"/>
          </a:xfrm>
          <a:prstGeom prst="rect">
            <a:avLst/>
          </a:prstGeom>
          <a:noFill/>
        </p:spPr>
        <p:txBody>
          <a:bodyPr wrap="none" lIns="360000" tIns="0" rIns="0" bIns="0" anchor="b" anchorCtr="0">
            <a:noAutofit/>
          </a:bodyPr>
          <a:lstStyle/>
          <a:p>
            <a:endParaRPr lang="zh-CN" altLang="en-US" sz="2000" b="1" dirty="0">
              <a:solidFill>
                <a:srgbClr val="5E7995">
                  <a:lumMod val="100000"/>
                </a:srgbClr>
              </a:solidFill>
            </a:endParaRPr>
          </a:p>
        </p:txBody>
      </p:sp>
      <p:sp>
        <p:nvSpPr>
          <p:cNvPr id="20" name="ïṣ1íďe"/>
          <p:cNvSpPr txBox="1">
            <a:spLocks/>
          </p:cNvSpPr>
          <p:nvPr/>
        </p:nvSpPr>
        <p:spPr>
          <a:xfrm>
            <a:off x="3156074" y="636888"/>
            <a:ext cx="5061471" cy="320368"/>
          </a:xfrm>
          <a:prstGeom prst="rect">
            <a:avLst/>
          </a:prstGeom>
        </p:spPr>
        <p:txBody>
          <a:bodyPr vert="horz" wrap="square" lIns="360000" tIns="0" rIns="0" bIns="0" anchor="ctr" anchorCtr="0">
            <a:noAutofit/>
          </a:bodyPr>
          <a:lstStyle/>
          <a:p>
            <a:pPr>
              <a:lnSpc>
                <a:spcPct val="120000"/>
              </a:lnSpc>
            </a:pPr>
            <a:endParaRPr lang="zh-CN" altLang="en-US" sz="1400" dirty="0">
              <a:solidFill>
                <a:srgbClr val="5F5F5F">
                  <a:lumMod val="100000"/>
                </a:srgbClr>
              </a:solidFill>
            </a:endParaRPr>
          </a:p>
        </p:txBody>
      </p:sp>
      <p:sp>
        <p:nvSpPr>
          <p:cNvPr id="21" name="îŝľïḓé"/>
          <p:cNvSpPr txBox="1"/>
          <p:nvPr/>
        </p:nvSpPr>
        <p:spPr>
          <a:xfrm>
            <a:off x="3051980" y="649246"/>
            <a:ext cx="3962574" cy="242864"/>
          </a:xfrm>
          <a:prstGeom prst="rect">
            <a:avLst/>
          </a:prstGeom>
          <a:noFill/>
        </p:spPr>
        <p:txBody>
          <a:bodyPr wrap="none" lIns="360000" tIns="0" rIns="0" bIns="0" anchor="b" anchorCtr="0">
            <a:noAutofit/>
          </a:bodyPr>
          <a:lstStyle/>
          <a:p>
            <a:endParaRPr lang="zh-CN" altLang="en-US" sz="2000" b="1" dirty="0">
              <a:solidFill>
                <a:srgbClr val="5E7995">
                  <a:lumMod val="100000"/>
                </a:srgbClr>
              </a:solidFill>
            </a:endParaRPr>
          </a:p>
        </p:txBody>
      </p:sp>
      <p:sp>
        <p:nvSpPr>
          <p:cNvPr id="22" name="ïṣ1íďe"/>
          <p:cNvSpPr txBox="1">
            <a:spLocks/>
          </p:cNvSpPr>
          <p:nvPr/>
        </p:nvSpPr>
        <p:spPr>
          <a:xfrm>
            <a:off x="3035847" y="879752"/>
            <a:ext cx="5061471" cy="320368"/>
          </a:xfrm>
          <a:prstGeom prst="rect">
            <a:avLst/>
          </a:prstGeom>
        </p:spPr>
        <p:txBody>
          <a:bodyPr vert="horz" wrap="square" lIns="360000" tIns="0" rIns="0" bIns="0" anchor="ctr" anchorCtr="0">
            <a:noAutofit/>
          </a:bodyPr>
          <a:lstStyle/>
          <a:p>
            <a:pPr>
              <a:lnSpc>
                <a:spcPct val="120000"/>
              </a:lnSpc>
            </a:pPr>
            <a:endParaRPr lang="zh-CN" altLang="en-US" sz="1400" dirty="0">
              <a:solidFill>
                <a:srgbClr val="5F5F5F">
                  <a:lumMod val="100000"/>
                </a:srgbClr>
              </a:solidFill>
            </a:endParaRPr>
          </a:p>
        </p:txBody>
      </p:sp>
      <p:sp>
        <p:nvSpPr>
          <p:cNvPr id="23" name="îŝľïḓé"/>
          <p:cNvSpPr txBox="1"/>
          <p:nvPr/>
        </p:nvSpPr>
        <p:spPr>
          <a:xfrm>
            <a:off x="4375198" y="611161"/>
            <a:ext cx="3962574" cy="242864"/>
          </a:xfrm>
          <a:prstGeom prst="rect">
            <a:avLst/>
          </a:prstGeom>
          <a:noFill/>
        </p:spPr>
        <p:txBody>
          <a:bodyPr wrap="none" lIns="360000" tIns="0" rIns="0" bIns="0" anchor="b" anchorCtr="0">
            <a:noAutofit/>
          </a:bodyPr>
          <a:lstStyle/>
          <a:p>
            <a:endParaRPr lang="zh-CN" altLang="en-US" sz="2000" b="1" dirty="0">
              <a:solidFill>
                <a:srgbClr val="5E7995">
                  <a:lumMod val="100000"/>
                </a:srgbClr>
              </a:solidFill>
            </a:endParaRPr>
          </a:p>
        </p:txBody>
      </p:sp>
      <p:sp>
        <p:nvSpPr>
          <p:cNvPr id="24" name="ïṣ1íďe"/>
          <p:cNvSpPr txBox="1">
            <a:spLocks/>
          </p:cNvSpPr>
          <p:nvPr/>
        </p:nvSpPr>
        <p:spPr>
          <a:xfrm>
            <a:off x="4359065" y="841667"/>
            <a:ext cx="5061471" cy="320368"/>
          </a:xfrm>
          <a:prstGeom prst="rect">
            <a:avLst/>
          </a:prstGeom>
        </p:spPr>
        <p:txBody>
          <a:bodyPr vert="horz" wrap="square" lIns="360000" tIns="0" rIns="0" bIns="0" anchor="ctr" anchorCtr="0">
            <a:noAutofit/>
          </a:bodyPr>
          <a:lstStyle/>
          <a:p>
            <a:pPr>
              <a:lnSpc>
                <a:spcPct val="120000"/>
              </a:lnSpc>
            </a:pPr>
            <a:endParaRPr lang="zh-CN" altLang="en-US" sz="1400" dirty="0">
              <a:solidFill>
                <a:srgbClr val="5F5F5F">
                  <a:lumMod val="100000"/>
                </a:srgbClr>
              </a:solidFill>
            </a:endParaRPr>
          </a:p>
        </p:txBody>
      </p:sp>
      <p:sp>
        <p:nvSpPr>
          <p:cNvPr id="25" name="îŝľïḓé"/>
          <p:cNvSpPr txBox="1"/>
          <p:nvPr/>
        </p:nvSpPr>
        <p:spPr>
          <a:xfrm>
            <a:off x="3035847" y="445134"/>
            <a:ext cx="3962574" cy="242864"/>
          </a:xfrm>
          <a:prstGeom prst="rect">
            <a:avLst/>
          </a:prstGeom>
          <a:noFill/>
        </p:spPr>
        <p:txBody>
          <a:bodyPr wrap="none" lIns="360000" tIns="0" rIns="0" bIns="0" anchor="b" anchorCtr="0">
            <a:noAutofit/>
          </a:bodyPr>
          <a:lstStyle/>
          <a:p>
            <a:endParaRPr lang="zh-CN" altLang="en-US" sz="2000" b="1" dirty="0">
              <a:solidFill>
                <a:srgbClr val="5E7995">
                  <a:lumMod val="100000"/>
                </a:srgbClr>
              </a:solidFill>
            </a:endParaRPr>
          </a:p>
        </p:txBody>
      </p:sp>
      <p:sp>
        <p:nvSpPr>
          <p:cNvPr id="26" name="ïṣ1íďe"/>
          <p:cNvSpPr txBox="1">
            <a:spLocks/>
          </p:cNvSpPr>
          <p:nvPr/>
        </p:nvSpPr>
        <p:spPr>
          <a:xfrm>
            <a:off x="3019714" y="675640"/>
            <a:ext cx="5061471" cy="320368"/>
          </a:xfrm>
          <a:prstGeom prst="rect">
            <a:avLst/>
          </a:prstGeom>
        </p:spPr>
        <p:txBody>
          <a:bodyPr vert="horz" wrap="square" lIns="360000" tIns="0" rIns="0" bIns="0" anchor="ctr" anchorCtr="0">
            <a:noAutofit/>
          </a:bodyPr>
          <a:lstStyle/>
          <a:p>
            <a:pPr>
              <a:lnSpc>
                <a:spcPct val="120000"/>
              </a:lnSpc>
            </a:pPr>
            <a:endParaRPr lang="zh-CN" altLang="en-US" sz="1400" dirty="0">
              <a:solidFill>
                <a:srgbClr val="5F5F5F">
                  <a:lumMod val="100000"/>
                </a:srgbClr>
              </a:solidFill>
            </a:endParaRPr>
          </a:p>
        </p:txBody>
      </p:sp>
      <p:sp>
        <p:nvSpPr>
          <p:cNvPr id="27" name="îŝľïḓé"/>
          <p:cNvSpPr txBox="1"/>
          <p:nvPr/>
        </p:nvSpPr>
        <p:spPr>
          <a:xfrm>
            <a:off x="4630837" y="726750"/>
            <a:ext cx="3962574" cy="242864"/>
          </a:xfrm>
          <a:prstGeom prst="rect">
            <a:avLst/>
          </a:prstGeom>
          <a:noFill/>
        </p:spPr>
        <p:txBody>
          <a:bodyPr wrap="none" lIns="360000" tIns="0" rIns="0" bIns="0" anchor="b" anchorCtr="0">
            <a:noAutofit/>
          </a:bodyPr>
          <a:lstStyle/>
          <a:p>
            <a:endParaRPr lang="zh-CN" altLang="en-US" sz="2000" b="1" dirty="0">
              <a:solidFill>
                <a:srgbClr val="5E7995">
                  <a:lumMod val="100000"/>
                </a:srgbClr>
              </a:solidFill>
            </a:endParaRPr>
          </a:p>
        </p:txBody>
      </p:sp>
      <p:sp>
        <p:nvSpPr>
          <p:cNvPr id="28" name="ïṣ1íďe"/>
          <p:cNvSpPr txBox="1">
            <a:spLocks/>
          </p:cNvSpPr>
          <p:nvPr/>
        </p:nvSpPr>
        <p:spPr>
          <a:xfrm>
            <a:off x="4614704" y="957256"/>
            <a:ext cx="5061471" cy="320368"/>
          </a:xfrm>
          <a:prstGeom prst="rect">
            <a:avLst/>
          </a:prstGeom>
        </p:spPr>
        <p:txBody>
          <a:bodyPr vert="horz" wrap="square" lIns="360000" tIns="0" rIns="0" bIns="0" anchor="ctr" anchorCtr="0">
            <a:noAutofit/>
          </a:bodyPr>
          <a:lstStyle/>
          <a:p>
            <a:pPr>
              <a:lnSpc>
                <a:spcPct val="120000"/>
              </a:lnSpc>
            </a:pPr>
            <a:endParaRPr lang="zh-CN" altLang="en-US" sz="1400" dirty="0">
              <a:solidFill>
                <a:srgbClr val="5F5F5F">
                  <a:lumMod val="10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2541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  <p:bldP spid="16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2"/>
          <p:cNvSpPr txBox="1">
            <a:spLocks/>
          </p:cNvSpPr>
          <p:nvPr/>
        </p:nvSpPr>
        <p:spPr>
          <a:xfrm>
            <a:off x="833275" y="390472"/>
            <a:ext cx="10320020" cy="623389"/>
          </a:xfrm>
          <a:prstGeom prst="rect">
            <a:avLst/>
          </a:prstGeom>
        </p:spPr>
        <p:txBody>
          <a:bodyPr/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400" b="1" dirty="0">
                <a:solidFill>
                  <a:schemeClr val="tx2"/>
                </a:solidFill>
              </a:rPr>
              <a:t>大</a:t>
            </a:r>
            <a:r>
              <a:rPr lang="zh-CN" altLang="en-US" sz="2400" b="1" dirty="0" smtClean="0">
                <a:solidFill>
                  <a:schemeClr val="tx2"/>
                </a:solidFill>
              </a:rPr>
              <a:t>数据技术架构及选型</a:t>
            </a:r>
            <a:endParaRPr lang="zh-CN" altLang="en-US" sz="2400" b="1" dirty="0">
              <a:solidFill>
                <a:schemeClr val="tx2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1513" y="926238"/>
            <a:ext cx="8987703" cy="5559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0107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2"/>
          <p:cNvSpPr txBox="1">
            <a:spLocks/>
          </p:cNvSpPr>
          <p:nvPr/>
        </p:nvSpPr>
        <p:spPr>
          <a:xfrm>
            <a:off x="833275" y="390472"/>
            <a:ext cx="10320020" cy="623389"/>
          </a:xfrm>
          <a:prstGeom prst="rect">
            <a:avLst/>
          </a:prstGeom>
        </p:spPr>
        <p:txBody>
          <a:bodyPr/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400" b="1" dirty="0">
                <a:solidFill>
                  <a:schemeClr val="tx2"/>
                </a:solidFill>
              </a:rPr>
              <a:t>大</a:t>
            </a:r>
            <a:r>
              <a:rPr lang="zh-CN" altLang="en-US" sz="2400" b="1" dirty="0" smtClean="0">
                <a:solidFill>
                  <a:schemeClr val="tx2"/>
                </a:solidFill>
              </a:rPr>
              <a:t>数据技术架构及选型</a:t>
            </a:r>
            <a:endParaRPr lang="zh-CN" altLang="en-US" sz="2400" b="1" dirty="0">
              <a:solidFill>
                <a:schemeClr val="tx2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27212" y="1013861"/>
            <a:ext cx="10178162" cy="5493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数据存储</a:t>
            </a:r>
            <a:endParaRPr lang="en-US" altLang="zh-CN" dirty="0" smtClean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en-US" altLang="zh-CN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HDFS</a:t>
            </a:r>
            <a:r>
              <a:rPr lang="zh-CN" altLang="en-US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</a:t>
            </a:r>
            <a:r>
              <a:rPr lang="en-US" altLang="zh-CN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base</a:t>
            </a:r>
            <a:r>
              <a:rPr lang="zh-CN" altLang="en-US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</a:t>
            </a:r>
            <a:r>
              <a:rPr lang="en-US" altLang="zh-CN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ive</a:t>
            </a:r>
            <a:r>
              <a:rPr lang="zh-CN" altLang="en-US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</a:t>
            </a:r>
            <a:r>
              <a:rPr lang="en-US" altLang="zh-CN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edis</a:t>
            </a:r>
            <a:r>
              <a:rPr lang="zh-CN" altLang="en-US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Oracle</a:t>
            </a:r>
            <a:r>
              <a:rPr lang="zh-CN" altLang="en-US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MySQL</a:t>
            </a:r>
            <a:r>
              <a:rPr lang="zh-CN" altLang="en-US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dirty="0" err="1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MongoDB</a:t>
            </a:r>
            <a:r>
              <a:rPr lang="zh-CN" altLang="en-US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ES</a:t>
            </a:r>
            <a:r>
              <a:rPr lang="zh-CN" altLang="en-US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dirty="0" err="1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Alluxio</a:t>
            </a:r>
            <a:r>
              <a:rPr lang="zh-CN" altLang="en-US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Cassandra</a:t>
            </a:r>
            <a:endParaRPr lang="en-US" altLang="zh-CN" dirty="0" smtClean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离线处理</a:t>
            </a:r>
            <a:endParaRPr lang="en-US" altLang="zh-CN" dirty="0" smtClean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en-US" altLang="zh-CN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MapReduce</a:t>
            </a:r>
            <a:r>
              <a:rPr lang="zh-CN" altLang="en-US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Spark Core</a:t>
            </a:r>
            <a:r>
              <a:rPr lang="zh-CN" altLang="en-US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Hive</a:t>
            </a:r>
            <a:r>
              <a:rPr lang="zh-CN" altLang="en-US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Sqoop……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实时处理</a:t>
            </a:r>
            <a:endParaRPr lang="en-US" altLang="zh-CN" dirty="0" smtClean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en-US" altLang="zh-CN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Storm</a:t>
            </a:r>
            <a:r>
              <a:rPr lang="zh-CN" altLang="en-US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Spark Streaming</a:t>
            </a:r>
            <a:r>
              <a:rPr lang="zh-CN" altLang="en-US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Flink</a:t>
            </a:r>
            <a:r>
              <a:rPr lang="zh-CN" altLang="en-US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Beam</a:t>
            </a:r>
            <a:r>
              <a:rPr lang="zh-CN" altLang="en-US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Flume</a:t>
            </a:r>
            <a:r>
              <a:rPr lang="zh-CN" altLang="en-US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Kafka……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交互处理</a:t>
            </a:r>
            <a:endParaRPr lang="en-US" altLang="zh-CN" dirty="0" smtClean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en-US" altLang="zh-CN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Impala</a:t>
            </a:r>
            <a:r>
              <a:rPr lang="zh-CN" altLang="en-US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Kylin</a:t>
            </a:r>
            <a:r>
              <a:rPr lang="zh-CN" altLang="en-US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Presto……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调度</a:t>
            </a:r>
            <a:r>
              <a:rPr lang="zh-CN" altLang="en-US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引擎</a:t>
            </a:r>
            <a:endParaRPr lang="en-US" altLang="zh-CN" dirty="0" smtClean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en-US" altLang="zh-CN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Oozie</a:t>
            </a:r>
            <a:r>
              <a:rPr lang="zh-CN" altLang="en-US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Zeus</a:t>
            </a:r>
            <a:r>
              <a:rPr lang="zh-CN" altLang="en-US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Azkaban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运维监控：</a:t>
            </a:r>
            <a:r>
              <a:rPr lang="en-US" altLang="zh-CN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Ganglia     </a:t>
            </a:r>
            <a:r>
              <a:rPr lang="en-US" altLang="zh-CN" dirty="0" err="1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Zabbix</a:t>
            </a:r>
            <a:r>
              <a:rPr lang="en-US" altLang="zh-CN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en-US" altLang="zh-CN" dirty="0" err="1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Nagios</a:t>
            </a:r>
            <a:r>
              <a:rPr lang="en-US" altLang="zh-CN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en-US" altLang="zh-CN" dirty="0" err="1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Dr.Elephant</a:t>
            </a:r>
            <a:r>
              <a:rPr lang="en-US" altLang="zh-CN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Hue</a:t>
            </a:r>
            <a:r>
              <a:rPr lang="zh-CN" altLang="en-US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CM</a:t>
            </a:r>
            <a:r>
              <a:rPr lang="zh-CN" altLang="en-US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dirty="0" err="1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Ambari</a:t>
            </a:r>
            <a:endParaRPr lang="en-US" altLang="zh-CN" dirty="0" smtClean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集群安全、同步服务、元数据管理、协调服务</a:t>
            </a:r>
            <a:endParaRPr lang="en-US" altLang="zh-CN" dirty="0" smtClean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数据报表：</a:t>
            </a:r>
            <a:r>
              <a:rPr lang="en-US" altLang="zh-CN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Raw</a:t>
            </a:r>
            <a:r>
              <a:rPr lang="zh-CN" altLang="en-US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Cube</a:t>
            </a:r>
            <a:r>
              <a:rPr lang="zh-CN" altLang="en-US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dirty="0" err="1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Gephi</a:t>
            </a:r>
            <a:r>
              <a:rPr lang="zh-CN" altLang="en-US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Flot</a:t>
            </a:r>
            <a:r>
              <a:rPr lang="zh-CN" altLang="en-US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Tableau</a:t>
            </a:r>
            <a:endParaRPr lang="en-US" altLang="zh-CN" dirty="0" smtClean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711821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2"/>
          <p:cNvSpPr txBox="1">
            <a:spLocks/>
          </p:cNvSpPr>
          <p:nvPr/>
        </p:nvSpPr>
        <p:spPr>
          <a:xfrm>
            <a:off x="833275" y="390472"/>
            <a:ext cx="10320020" cy="623389"/>
          </a:xfrm>
          <a:prstGeom prst="rect">
            <a:avLst/>
          </a:prstGeom>
        </p:spPr>
        <p:txBody>
          <a:bodyPr/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400" b="1" dirty="0">
                <a:solidFill>
                  <a:schemeClr val="tx2"/>
                </a:solidFill>
              </a:rPr>
              <a:t>大</a:t>
            </a:r>
            <a:r>
              <a:rPr lang="zh-CN" altLang="en-US" sz="2400" b="1" dirty="0" smtClean="0">
                <a:solidFill>
                  <a:schemeClr val="tx2"/>
                </a:solidFill>
              </a:rPr>
              <a:t>数据技术架构及选型</a:t>
            </a:r>
            <a:endParaRPr lang="zh-CN" altLang="en-US" sz="2400" b="1" dirty="0">
              <a:solidFill>
                <a:schemeClr val="tx2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166" y="1413106"/>
            <a:ext cx="8263260" cy="4330871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9028091" y="1224050"/>
            <a:ext cx="3026535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 smtClean="0">
                <a:solidFill>
                  <a:schemeClr val="tx2"/>
                </a:solidFill>
              </a:rPr>
              <a:t>集群规模：</a:t>
            </a:r>
            <a:endParaRPr lang="en-US" altLang="zh-CN" sz="2000" dirty="0" smtClean="0">
              <a:solidFill>
                <a:schemeClr val="tx2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 smtClean="0">
                <a:solidFill>
                  <a:schemeClr val="tx2"/>
                </a:solidFill>
              </a:rPr>
              <a:t>    </a:t>
            </a:r>
            <a:r>
              <a:rPr lang="zh-CN" altLang="en-US" sz="2000" dirty="0" smtClean="0">
                <a:solidFill>
                  <a:schemeClr val="tx2"/>
                </a:solidFill>
              </a:rPr>
              <a:t>离线：</a:t>
            </a:r>
            <a:r>
              <a:rPr lang="en-US" altLang="zh-CN" sz="2000" dirty="0" smtClean="0">
                <a:solidFill>
                  <a:schemeClr val="tx2"/>
                </a:solidFill>
              </a:rPr>
              <a:t>100-1000</a:t>
            </a:r>
            <a:r>
              <a:rPr lang="zh-CN" altLang="en-US" sz="2000" dirty="0" smtClean="0">
                <a:solidFill>
                  <a:schemeClr val="tx2"/>
                </a:solidFill>
              </a:rPr>
              <a:t>台</a:t>
            </a:r>
            <a:endParaRPr lang="en-US" altLang="zh-CN" sz="2000" dirty="0" smtClean="0">
              <a:solidFill>
                <a:schemeClr val="tx2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 smtClean="0">
                <a:solidFill>
                  <a:schemeClr val="tx2"/>
                </a:solidFill>
              </a:rPr>
              <a:t>    </a:t>
            </a:r>
            <a:r>
              <a:rPr lang="zh-CN" altLang="en-US" sz="2000" dirty="0" smtClean="0">
                <a:solidFill>
                  <a:schemeClr val="tx2"/>
                </a:solidFill>
              </a:rPr>
              <a:t>实时：</a:t>
            </a:r>
            <a:r>
              <a:rPr lang="en-US" altLang="zh-CN" sz="2000" dirty="0" smtClean="0">
                <a:solidFill>
                  <a:schemeClr val="tx2"/>
                </a:solidFill>
              </a:rPr>
              <a:t>10-100</a:t>
            </a:r>
            <a:r>
              <a:rPr lang="zh-CN" altLang="en-US" sz="2000" dirty="0" smtClean="0">
                <a:solidFill>
                  <a:schemeClr val="tx2"/>
                </a:solidFill>
              </a:rPr>
              <a:t>台</a:t>
            </a:r>
            <a:endParaRPr lang="en-US" altLang="zh-CN" sz="2000" dirty="0" smtClean="0">
              <a:solidFill>
                <a:schemeClr val="tx2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 smtClean="0">
                <a:solidFill>
                  <a:schemeClr val="tx2"/>
                </a:solidFill>
              </a:rPr>
              <a:t>数据增量：</a:t>
            </a:r>
            <a:endParaRPr lang="en-US" altLang="zh-CN" sz="2000" dirty="0" smtClean="0">
              <a:solidFill>
                <a:schemeClr val="tx2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 smtClean="0">
                <a:solidFill>
                  <a:schemeClr val="tx2"/>
                </a:solidFill>
              </a:rPr>
              <a:t>    离线</a:t>
            </a:r>
            <a:r>
              <a:rPr lang="zh-CN" altLang="en-US" sz="2000" dirty="0">
                <a:solidFill>
                  <a:schemeClr val="tx2"/>
                </a:solidFill>
              </a:rPr>
              <a:t>：</a:t>
            </a:r>
            <a:r>
              <a:rPr lang="en-US" altLang="zh-CN" sz="2000" dirty="0">
                <a:solidFill>
                  <a:schemeClr val="tx2"/>
                </a:solidFill>
              </a:rPr>
              <a:t>100TB/d</a:t>
            </a:r>
          </a:p>
          <a:p>
            <a:pPr>
              <a:lnSpc>
                <a:spcPct val="150000"/>
              </a:lnSpc>
            </a:pPr>
            <a:r>
              <a:rPr lang="en-US" altLang="zh-CN" sz="2000" dirty="0" smtClean="0">
                <a:solidFill>
                  <a:schemeClr val="tx2"/>
                </a:solidFill>
              </a:rPr>
              <a:t>    </a:t>
            </a:r>
            <a:r>
              <a:rPr lang="zh-CN" altLang="en-US" sz="2000" dirty="0" smtClean="0">
                <a:solidFill>
                  <a:schemeClr val="tx2"/>
                </a:solidFill>
              </a:rPr>
              <a:t>实时：</a:t>
            </a:r>
            <a:r>
              <a:rPr lang="en-US" altLang="zh-CN" sz="2000" dirty="0" smtClean="0">
                <a:solidFill>
                  <a:schemeClr val="tx2"/>
                </a:solidFill>
              </a:rPr>
              <a:t>8GB+/s</a:t>
            </a:r>
          </a:p>
          <a:p>
            <a:pPr>
              <a:lnSpc>
                <a:spcPct val="150000"/>
              </a:lnSpc>
            </a:pPr>
            <a:r>
              <a:rPr lang="en-US" altLang="zh-CN" sz="2000" dirty="0" smtClean="0">
                <a:solidFill>
                  <a:schemeClr val="tx2"/>
                </a:solidFill>
              </a:rPr>
              <a:t>    </a:t>
            </a:r>
            <a:r>
              <a:rPr lang="zh-CN" altLang="en-US" sz="2000" dirty="0" smtClean="0">
                <a:solidFill>
                  <a:schemeClr val="tx2"/>
                </a:solidFill>
              </a:rPr>
              <a:t>源表：</a:t>
            </a:r>
            <a:r>
              <a:rPr lang="en-US" altLang="zh-CN" sz="2000" dirty="0" smtClean="0">
                <a:solidFill>
                  <a:schemeClr val="tx2"/>
                </a:solidFill>
              </a:rPr>
              <a:t>90k+</a:t>
            </a: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tx2"/>
                </a:solidFill>
              </a:rPr>
              <a:t> </a:t>
            </a:r>
            <a:r>
              <a:rPr lang="en-US" altLang="zh-CN" sz="2000" dirty="0" smtClean="0">
                <a:solidFill>
                  <a:schemeClr val="tx2"/>
                </a:solidFill>
              </a:rPr>
              <a:t>   </a:t>
            </a:r>
            <a:r>
              <a:rPr lang="zh-CN" altLang="en-US" sz="2000" dirty="0" smtClean="0">
                <a:solidFill>
                  <a:schemeClr val="tx2"/>
                </a:solidFill>
              </a:rPr>
              <a:t>报表：</a:t>
            </a:r>
            <a:r>
              <a:rPr lang="en-US" altLang="zh-CN" sz="2000" dirty="0" smtClean="0">
                <a:solidFill>
                  <a:schemeClr val="tx2"/>
                </a:solidFill>
              </a:rPr>
              <a:t>400+</a:t>
            </a:r>
          </a:p>
          <a:p>
            <a:pPr>
              <a:lnSpc>
                <a:spcPct val="150000"/>
              </a:lnSpc>
            </a:pPr>
            <a:r>
              <a:rPr lang="en-US" altLang="zh-CN" sz="2000" dirty="0" smtClean="0">
                <a:solidFill>
                  <a:schemeClr val="tx2"/>
                </a:solidFill>
              </a:rPr>
              <a:t>    </a:t>
            </a:r>
            <a:r>
              <a:rPr lang="zh-CN" altLang="en-US" sz="2000" dirty="0" smtClean="0">
                <a:solidFill>
                  <a:schemeClr val="tx2"/>
                </a:solidFill>
              </a:rPr>
              <a:t>吞吐：</a:t>
            </a:r>
            <a:r>
              <a:rPr lang="en-US" altLang="zh-CN" sz="2000" dirty="0" smtClean="0">
                <a:solidFill>
                  <a:schemeClr val="tx2"/>
                </a:solidFill>
              </a:rPr>
              <a:t>3PB/d</a:t>
            </a:r>
            <a:endParaRPr lang="en-US" altLang="zh-CN" sz="2000" dirty="0">
              <a:solidFill>
                <a:schemeClr val="tx2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 smtClean="0">
                <a:solidFill>
                  <a:schemeClr val="tx2"/>
                </a:solidFill>
              </a:rPr>
              <a:t>调度任务：</a:t>
            </a:r>
            <a:r>
              <a:rPr lang="en-US" altLang="zh-CN" sz="2000" dirty="0" smtClean="0">
                <a:solidFill>
                  <a:schemeClr val="tx2"/>
                </a:solidFill>
              </a:rPr>
              <a:t>80k+</a:t>
            </a:r>
            <a:endParaRPr lang="zh-CN" altLang="en-US" sz="2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5393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2"/>
          <p:cNvSpPr txBox="1">
            <a:spLocks/>
          </p:cNvSpPr>
          <p:nvPr/>
        </p:nvSpPr>
        <p:spPr>
          <a:xfrm>
            <a:off x="833275" y="390472"/>
            <a:ext cx="10320020" cy="623389"/>
          </a:xfrm>
          <a:prstGeom prst="rect">
            <a:avLst/>
          </a:prstGeom>
        </p:spPr>
        <p:txBody>
          <a:bodyPr/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400" b="1" dirty="0">
                <a:solidFill>
                  <a:schemeClr val="tx2"/>
                </a:solidFill>
              </a:rPr>
              <a:t>大</a:t>
            </a:r>
            <a:r>
              <a:rPr lang="zh-CN" altLang="en-US" sz="2400" b="1" dirty="0" smtClean="0">
                <a:solidFill>
                  <a:schemeClr val="tx2"/>
                </a:solidFill>
              </a:rPr>
              <a:t>数据技术架构及选型</a:t>
            </a:r>
            <a:endParaRPr lang="zh-CN" altLang="en-US" sz="2400" b="1" dirty="0">
              <a:solidFill>
                <a:schemeClr val="tx2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t="20487"/>
          <a:stretch/>
        </p:blipFill>
        <p:spPr>
          <a:xfrm>
            <a:off x="552434" y="1013861"/>
            <a:ext cx="8417747" cy="5554363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9066727" y="1013861"/>
            <a:ext cx="3026535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 smtClean="0">
                <a:solidFill>
                  <a:schemeClr val="tx2"/>
                </a:solidFill>
              </a:rPr>
              <a:t>集群规模：</a:t>
            </a:r>
            <a:r>
              <a:rPr lang="en-US" altLang="zh-CN" sz="2000" dirty="0" smtClean="0">
                <a:solidFill>
                  <a:schemeClr val="tx2"/>
                </a:solidFill>
              </a:rPr>
              <a:t>2500+</a:t>
            </a:r>
          </a:p>
          <a:p>
            <a:pPr>
              <a:lnSpc>
                <a:spcPct val="150000"/>
              </a:lnSpc>
            </a:pPr>
            <a:r>
              <a:rPr lang="zh-CN" altLang="en-US" sz="2000" dirty="0" smtClean="0">
                <a:solidFill>
                  <a:schemeClr val="tx2"/>
                </a:solidFill>
              </a:rPr>
              <a:t>数据增量：</a:t>
            </a:r>
            <a:endParaRPr lang="en-US" altLang="zh-CN" sz="2000" dirty="0" smtClean="0">
              <a:solidFill>
                <a:schemeClr val="tx2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tx2"/>
                </a:solidFill>
              </a:rPr>
              <a:t> </a:t>
            </a:r>
            <a:r>
              <a:rPr lang="en-US" altLang="zh-CN" sz="2000" dirty="0" smtClean="0">
                <a:solidFill>
                  <a:schemeClr val="tx2"/>
                </a:solidFill>
              </a:rPr>
              <a:t>   </a:t>
            </a:r>
            <a:r>
              <a:rPr lang="zh-CN" altLang="en-US" sz="2000" dirty="0" smtClean="0">
                <a:solidFill>
                  <a:schemeClr val="tx2"/>
                </a:solidFill>
              </a:rPr>
              <a:t>存储：</a:t>
            </a:r>
            <a:r>
              <a:rPr lang="en-US" altLang="zh-CN" sz="2000" dirty="0" smtClean="0">
                <a:solidFill>
                  <a:schemeClr val="tx2"/>
                </a:solidFill>
              </a:rPr>
              <a:t>42P+</a:t>
            </a:r>
          </a:p>
          <a:p>
            <a:pPr>
              <a:lnSpc>
                <a:spcPct val="150000"/>
              </a:lnSpc>
            </a:pPr>
            <a:r>
              <a:rPr lang="en-US" altLang="zh-CN" sz="2000" dirty="0" smtClean="0">
                <a:solidFill>
                  <a:schemeClr val="tx2"/>
                </a:solidFill>
              </a:rPr>
              <a:t>    </a:t>
            </a:r>
            <a:r>
              <a:rPr lang="zh-CN" altLang="en-US" sz="2000" dirty="0" smtClean="0">
                <a:solidFill>
                  <a:schemeClr val="tx2"/>
                </a:solidFill>
              </a:rPr>
              <a:t>数仓：</a:t>
            </a:r>
            <a:r>
              <a:rPr lang="en-US" altLang="zh-CN" sz="2000" dirty="0" smtClean="0">
                <a:solidFill>
                  <a:schemeClr val="tx2"/>
                </a:solidFill>
              </a:rPr>
              <a:t>16K+</a:t>
            </a:r>
          </a:p>
          <a:p>
            <a:pPr>
              <a:lnSpc>
                <a:spcPct val="150000"/>
              </a:lnSpc>
            </a:pPr>
            <a:r>
              <a:rPr lang="zh-CN" altLang="en-US" sz="2000" dirty="0" smtClean="0">
                <a:solidFill>
                  <a:schemeClr val="tx2"/>
                </a:solidFill>
              </a:rPr>
              <a:t>调度任务：</a:t>
            </a:r>
            <a:r>
              <a:rPr lang="en-US" altLang="zh-CN" sz="2000" dirty="0" smtClean="0">
                <a:solidFill>
                  <a:schemeClr val="tx2"/>
                </a:solidFill>
              </a:rPr>
              <a:t>150k+</a:t>
            </a:r>
            <a:endParaRPr lang="zh-CN" altLang="en-US" sz="2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47554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2"/>
          <p:cNvSpPr txBox="1">
            <a:spLocks/>
          </p:cNvSpPr>
          <p:nvPr/>
        </p:nvSpPr>
        <p:spPr>
          <a:xfrm>
            <a:off x="833275" y="390472"/>
            <a:ext cx="10320020" cy="623389"/>
          </a:xfrm>
          <a:prstGeom prst="rect">
            <a:avLst/>
          </a:prstGeom>
        </p:spPr>
        <p:txBody>
          <a:bodyPr/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400" b="1" dirty="0">
                <a:solidFill>
                  <a:schemeClr val="tx2"/>
                </a:solidFill>
              </a:rPr>
              <a:t>大</a:t>
            </a:r>
            <a:r>
              <a:rPr lang="zh-CN" altLang="en-US" sz="2400" b="1" dirty="0" smtClean="0">
                <a:solidFill>
                  <a:schemeClr val="tx2"/>
                </a:solidFill>
              </a:rPr>
              <a:t>数据技术架构及选型</a:t>
            </a:r>
            <a:endParaRPr lang="zh-CN" altLang="en-US" sz="2400" b="1" dirty="0">
              <a:solidFill>
                <a:schemeClr val="tx2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6136" y="1215268"/>
            <a:ext cx="8474298" cy="483427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524971" y="6049538"/>
            <a:ext cx="23503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tx2"/>
                </a:solidFill>
              </a:rPr>
              <a:t>链</a:t>
            </a:r>
            <a:r>
              <a:rPr lang="zh-CN" altLang="en-US" sz="2400" b="1" dirty="0" smtClean="0">
                <a:solidFill>
                  <a:schemeClr val="tx2"/>
                </a:solidFill>
              </a:rPr>
              <a:t>家大数据平台</a:t>
            </a:r>
            <a:endParaRPr lang="zh-CN" altLang="en-US" sz="24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79490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2"/>
          <p:cNvSpPr txBox="1">
            <a:spLocks/>
          </p:cNvSpPr>
          <p:nvPr/>
        </p:nvSpPr>
        <p:spPr>
          <a:xfrm>
            <a:off x="833275" y="390472"/>
            <a:ext cx="10320020" cy="623389"/>
          </a:xfrm>
          <a:prstGeom prst="rect">
            <a:avLst/>
          </a:prstGeom>
        </p:spPr>
        <p:txBody>
          <a:bodyPr/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400" b="1" dirty="0">
                <a:solidFill>
                  <a:schemeClr val="tx2"/>
                </a:solidFill>
              </a:rPr>
              <a:t>大</a:t>
            </a:r>
            <a:r>
              <a:rPr lang="zh-CN" altLang="en-US" sz="2400" b="1" dirty="0" smtClean="0">
                <a:solidFill>
                  <a:schemeClr val="tx2"/>
                </a:solidFill>
              </a:rPr>
              <a:t>数据技术架构及选型</a:t>
            </a:r>
            <a:endParaRPr lang="zh-CN" altLang="en-US" sz="2400" b="1" dirty="0">
              <a:solidFill>
                <a:schemeClr val="tx2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4987" y="1013861"/>
            <a:ext cx="9296596" cy="5451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9159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2"/>
          <p:cNvSpPr txBox="1">
            <a:spLocks/>
          </p:cNvSpPr>
          <p:nvPr/>
        </p:nvSpPr>
        <p:spPr>
          <a:xfrm>
            <a:off x="833275" y="390472"/>
            <a:ext cx="10320020" cy="623389"/>
          </a:xfrm>
          <a:prstGeom prst="rect">
            <a:avLst/>
          </a:prstGeom>
        </p:spPr>
        <p:txBody>
          <a:bodyPr/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400" b="1" dirty="0">
                <a:solidFill>
                  <a:schemeClr val="tx2"/>
                </a:solidFill>
              </a:rPr>
              <a:t>大</a:t>
            </a:r>
            <a:r>
              <a:rPr lang="zh-CN" altLang="en-US" sz="2400" b="1" dirty="0" smtClean="0">
                <a:solidFill>
                  <a:schemeClr val="tx2"/>
                </a:solidFill>
              </a:rPr>
              <a:t>数据技术架构及选型</a:t>
            </a:r>
            <a:endParaRPr lang="zh-CN" altLang="en-US" sz="2400" b="1" dirty="0">
              <a:solidFill>
                <a:schemeClr val="tx2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09" t="19788" r="6614"/>
          <a:stretch/>
        </p:blipFill>
        <p:spPr>
          <a:xfrm>
            <a:off x="1313645" y="1013861"/>
            <a:ext cx="9633587" cy="5289253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524971" y="6049538"/>
            <a:ext cx="2659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tx2"/>
                </a:solidFill>
              </a:rPr>
              <a:t>卷皮网</a:t>
            </a:r>
            <a:r>
              <a:rPr lang="zh-CN" altLang="en-US" sz="2400" b="1" dirty="0" smtClean="0">
                <a:solidFill>
                  <a:schemeClr val="tx2"/>
                </a:solidFill>
              </a:rPr>
              <a:t>大数据平台</a:t>
            </a:r>
            <a:endParaRPr lang="zh-CN" altLang="en-US" sz="24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40731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736" y="1911237"/>
            <a:ext cx="10058559" cy="2583489"/>
          </a:xfrm>
          <a:prstGeom prst="rect">
            <a:avLst/>
          </a:prstGeom>
        </p:spPr>
      </p:pic>
      <p:sp>
        <p:nvSpPr>
          <p:cNvPr id="4" name="标题 2"/>
          <p:cNvSpPr txBox="1">
            <a:spLocks/>
          </p:cNvSpPr>
          <p:nvPr/>
        </p:nvSpPr>
        <p:spPr>
          <a:xfrm>
            <a:off x="833275" y="390472"/>
            <a:ext cx="10320020" cy="623389"/>
          </a:xfrm>
          <a:prstGeom prst="rect">
            <a:avLst/>
          </a:prstGeom>
        </p:spPr>
        <p:txBody>
          <a:bodyPr/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400" b="1" dirty="0" smtClean="0">
                <a:solidFill>
                  <a:schemeClr val="tx2"/>
                </a:solidFill>
              </a:rPr>
              <a:t>数据平台流程</a:t>
            </a:r>
            <a:endParaRPr lang="zh-CN" altLang="en-US" sz="24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3994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2"/>
          <p:cNvSpPr txBox="1">
            <a:spLocks/>
          </p:cNvSpPr>
          <p:nvPr/>
        </p:nvSpPr>
        <p:spPr>
          <a:xfrm>
            <a:off x="833275" y="390472"/>
            <a:ext cx="10320020" cy="623389"/>
          </a:xfrm>
          <a:prstGeom prst="rect">
            <a:avLst/>
          </a:prstGeom>
        </p:spPr>
        <p:txBody>
          <a:bodyPr/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400" b="1" dirty="0" smtClean="0">
                <a:solidFill>
                  <a:schemeClr val="tx2"/>
                </a:solidFill>
              </a:rPr>
              <a:t>数据采集</a:t>
            </a:r>
            <a:endParaRPr lang="zh-CN" altLang="en-US" sz="2400" b="1" dirty="0">
              <a:solidFill>
                <a:schemeClr val="tx2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1" b="4534"/>
          <a:stretch/>
        </p:blipFill>
        <p:spPr>
          <a:xfrm>
            <a:off x="833275" y="1175466"/>
            <a:ext cx="10471724" cy="5160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7730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2"/>
          <p:cNvSpPr txBox="1">
            <a:spLocks/>
          </p:cNvSpPr>
          <p:nvPr/>
        </p:nvSpPr>
        <p:spPr>
          <a:xfrm>
            <a:off x="833275" y="390472"/>
            <a:ext cx="10320020" cy="623389"/>
          </a:xfrm>
          <a:prstGeom prst="rect">
            <a:avLst/>
          </a:prstGeom>
        </p:spPr>
        <p:txBody>
          <a:bodyPr/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400" b="1" dirty="0" smtClean="0">
                <a:solidFill>
                  <a:schemeClr val="tx2"/>
                </a:solidFill>
              </a:rPr>
              <a:t>数据采集</a:t>
            </a:r>
            <a:endParaRPr lang="zh-CN" altLang="en-US" sz="2400" b="1" dirty="0">
              <a:solidFill>
                <a:schemeClr val="tx2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1103039" y="1013861"/>
            <a:ext cx="175721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solidFill>
                  <a:schemeClr val="tx2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Apache Flume</a:t>
            </a:r>
            <a:endParaRPr lang="zh-CN" altLang="en-US" sz="2000" dirty="0">
              <a:solidFill>
                <a:schemeClr val="tx2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9420" y="2834985"/>
            <a:ext cx="7967730" cy="2415218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522169" y="1514828"/>
            <a:ext cx="9128659" cy="9716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rgbClr val="333333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        Flume </a:t>
            </a:r>
            <a:r>
              <a:rPr lang="zh-CN" altLang="en-US" sz="2000" dirty="0">
                <a:solidFill>
                  <a:srgbClr val="333333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是</a:t>
            </a:r>
            <a:r>
              <a:rPr lang="en-US" altLang="zh-CN" sz="2000" dirty="0">
                <a:solidFill>
                  <a:srgbClr val="333333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Apache</a:t>
            </a:r>
            <a:r>
              <a:rPr lang="zh-CN" altLang="en-US" sz="2000" dirty="0">
                <a:solidFill>
                  <a:srgbClr val="333333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旗下的一款开源、高可靠、高扩展、容易管理、支持客户扩展的数据采集系统。 </a:t>
            </a:r>
            <a:r>
              <a:rPr lang="en-US" altLang="zh-CN" sz="2000" dirty="0">
                <a:solidFill>
                  <a:srgbClr val="333333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Flume</a:t>
            </a:r>
            <a:r>
              <a:rPr lang="zh-CN" altLang="en-US" sz="2000" dirty="0">
                <a:solidFill>
                  <a:srgbClr val="333333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使用</a:t>
            </a:r>
            <a:r>
              <a:rPr lang="en-US" altLang="zh-CN" sz="2000" dirty="0" err="1">
                <a:solidFill>
                  <a:srgbClr val="333333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JRuby</a:t>
            </a:r>
            <a:r>
              <a:rPr lang="zh-CN" altLang="en-US" sz="2000" dirty="0">
                <a:solidFill>
                  <a:srgbClr val="333333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来构建，所以依赖</a:t>
            </a:r>
            <a:r>
              <a:rPr lang="en-US" altLang="zh-CN" sz="2000" dirty="0">
                <a:solidFill>
                  <a:srgbClr val="333333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Java</a:t>
            </a:r>
            <a:r>
              <a:rPr lang="zh-CN" altLang="en-US" sz="2000" dirty="0">
                <a:solidFill>
                  <a:srgbClr val="333333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运行环境。</a:t>
            </a:r>
          </a:p>
        </p:txBody>
      </p:sp>
    </p:spTree>
    <p:extLst>
      <p:ext uri="{BB962C8B-B14F-4D97-AF65-F5344CB8AC3E}">
        <p14:creationId xmlns:p14="http://schemas.microsoft.com/office/powerpoint/2010/main" val="34119883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2"/>
          <p:cNvSpPr txBox="1">
            <a:spLocks/>
          </p:cNvSpPr>
          <p:nvPr/>
        </p:nvSpPr>
        <p:spPr>
          <a:xfrm>
            <a:off x="833275" y="390472"/>
            <a:ext cx="10320020" cy="623389"/>
          </a:xfrm>
          <a:prstGeom prst="rect">
            <a:avLst/>
          </a:prstGeom>
        </p:spPr>
        <p:txBody>
          <a:bodyPr/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400" b="1" dirty="0">
                <a:solidFill>
                  <a:schemeClr val="tx2"/>
                </a:solidFill>
              </a:rPr>
              <a:t>大</a:t>
            </a:r>
            <a:r>
              <a:rPr lang="zh-CN" altLang="en-US" sz="2400" b="1" dirty="0" smtClean="0">
                <a:solidFill>
                  <a:schemeClr val="tx2"/>
                </a:solidFill>
              </a:rPr>
              <a:t>数据集群设计</a:t>
            </a:r>
            <a:r>
              <a:rPr lang="en-US" altLang="zh-CN" sz="2400" b="1" dirty="0" smtClean="0">
                <a:solidFill>
                  <a:schemeClr val="tx2"/>
                </a:solidFill>
              </a:rPr>
              <a:t>-</a:t>
            </a:r>
            <a:r>
              <a:rPr lang="zh-CN" altLang="en-US" sz="2400" b="1" dirty="0" smtClean="0">
                <a:solidFill>
                  <a:schemeClr val="tx2"/>
                </a:solidFill>
              </a:rPr>
              <a:t>数据规模</a:t>
            </a:r>
            <a:endParaRPr lang="zh-CN" altLang="en-US" sz="2400" b="1" dirty="0">
              <a:solidFill>
                <a:schemeClr val="tx2"/>
              </a:solidFill>
            </a:endParaRPr>
          </a:p>
        </p:txBody>
      </p:sp>
      <p:sp>
        <p:nvSpPr>
          <p:cNvPr id="3" name="内容占位符 3"/>
          <p:cNvSpPr txBox="1">
            <a:spLocks/>
          </p:cNvSpPr>
          <p:nvPr/>
        </p:nvSpPr>
        <p:spPr>
          <a:xfrm>
            <a:off x="936307" y="901491"/>
            <a:ext cx="10775127" cy="5784781"/>
          </a:xfrm>
          <a:prstGeom prst="rect">
            <a:avLst/>
          </a:prstGeom>
        </p:spPr>
        <p:txBody>
          <a:bodyPr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60000"/>
              </a:lnSpc>
              <a:buFont typeface="Wingdings" panose="05000000000000000000" pitchFamily="2" charset="2"/>
              <a:buChar char="n"/>
            </a:pPr>
            <a:r>
              <a:rPr lang="zh-CN" altLang="en-US" sz="2000" dirty="0">
                <a:solidFill>
                  <a:schemeClr val="tx2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案例：</a:t>
            </a:r>
          </a:p>
          <a:p>
            <a:pPr lvl="1">
              <a:lnSpc>
                <a:spcPct val="160000"/>
              </a:lnSpc>
              <a:buFont typeface="Wingdings" panose="05000000000000000000" pitchFamily="2" charset="2"/>
              <a:buChar char="n"/>
            </a:pPr>
            <a:r>
              <a:rPr lang="zh-CN" altLang="en-US" sz="2000" dirty="0">
                <a:solidFill>
                  <a:schemeClr val="tx2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一条日志记录大小约为300</a:t>
            </a:r>
            <a:r>
              <a:rPr lang="zh-CN" altLang="en-US" sz="2000" dirty="0" smtClean="0">
                <a:solidFill>
                  <a:schemeClr val="tx2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~500</a:t>
            </a:r>
            <a:r>
              <a:rPr lang="zh-CN" altLang="en-US" sz="2000" dirty="0">
                <a:solidFill>
                  <a:schemeClr val="tx2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bytes</a:t>
            </a:r>
          </a:p>
          <a:p>
            <a:pPr lvl="1">
              <a:lnSpc>
                <a:spcPct val="160000"/>
              </a:lnSpc>
              <a:buFont typeface="Wingdings" panose="05000000000000000000" pitchFamily="2" charset="2"/>
              <a:buChar char="n"/>
            </a:pPr>
            <a:r>
              <a:rPr lang="zh-CN" altLang="en-US" sz="2000" dirty="0">
                <a:solidFill>
                  <a:schemeClr val="tx2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以网站访客日均 1000万，平均每人访问5次，每次访问5个页面为例</a:t>
            </a:r>
          </a:p>
          <a:p>
            <a:pPr lvl="1">
              <a:lnSpc>
                <a:spcPct val="160000"/>
              </a:lnSpc>
              <a:buFont typeface="Wingdings" panose="05000000000000000000" pitchFamily="2" charset="2"/>
              <a:buChar char="n"/>
            </a:pPr>
            <a:r>
              <a:rPr lang="zh-CN" altLang="en-US" sz="2000" dirty="0">
                <a:solidFill>
                  <a:schemeClr val="tx2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一日的日志数据量为：300~500 * 1000 0000 * 5 * 5/ (1024 * 1024*1024) = 70~117GB</a:t>
            </a:r>
          </a:p>
          <a:p>
            <a:pPr lvl="1">
              <a:lnSpc>
                <a:spcPct val="160000"/>
              </a:lnSpc>
              <a:buFont typeface="Wingdings" panose="05000000000000000000" pitchFamily="2" charset="2"/>
              <a:buChar char="n"/>
            </a:pPr>
            <a:r>
              <a:rPr lang="zh-CN" altLang="en-US" sz="2000" dirty="0">
                <a:solidFill>
                  <a:schemeClr val="tx2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 要求保存三年历史数据：365 * （70 ~ 117 GB） * 3 （hdfs备份数）* 3  = 225~ 384 TB</a:t>
            </a:r>
          </a:p>
          <a:p>
            <a:pPr lvl="1">
              <a:lnSpc>
                <a:spcPct val="160000"/>
              </a:lnSpc>
              <a:buFont typeface="Wingdings" panose="05000000000000000000" pitchFamily="2" charset="2"/>
              <a:buChar char="n"/>
            </a:pPr>
            <a:r>
              <a:rPr lang="zh-CN" altLang="en-US" sz="2000" dirty="0">
                <a:solidFill>
                  <a:schemeClr val="tx2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 服务器一台 磁盘一般 16TB，存储时最大存储 80%，也就是一台服务器存储量为 12.8 TB</a:t>
            </a:r>
          </a:p>
          <a:p>
            <a:pPr lvl="1">
              <a:lnSpc>
                <a:spcPct val="160000"/>
              </a:lnSpc>
              <a:buFont typeface="Wingdings" panose="05000000000000000000" pitchFamily="2" charset="2"/>
              <a:buChar char="n"/>
            </a:pPr>
            <a:r>
              <a:rPr lang="zh-CN" altLang="en-US" sz="2000" dirty="0">
                <a:solidFill>
                  <a:schemeClr val="tx2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 需要的datanode节点数量：17 ~ 30 台，加上 zookeeper 3台，NameNode HA 2台，JournalNode 3台</a:t>
            </a:r>
          </a:p>
          <a:p>
            <a:pPr lvl="1">
              <a:lnSpc>
                <a:spcPct val="160000"/>
              </a:lnSpc>
              <a:buFont typeface="Wingdings" panose="05000000000000000000" pitchFamily="2" charset="2"/>
              <a:buChar char="n"/>
            </a:pPr>
            <a:r>
              <a:rPr lang="zh-CN" altLang="en-US" sz="2000" dirty="0">
                <a:solidFill>
                  <a:schemeClr val="tx2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 集群总共需要 21~ 37台</a:t>
            </a:r>
          </a:p>
        </p:txBody>
      </p:sp>
    </p:spTree>
    <p:extLst>
      <p:ext uri="{BB962C8B-B14F-4D97-AF65-F5344CB8AC3E}">
        <p14:creationId xmlns:p14="http://schemas.microsoft.com/office/powerpoint/2010/main" val="19523580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2"/>
          <p:cNvSpPr txBox="1">
            <a:spLocks/>
          </p:cNvSpPr>
          <p:nvPr/>
        </p:nvSpPr>
        <p:spPr>
          <a:xfrm>
            <a:off x="833275" y="390472"/>
            <a:ext cx="10320020" cy="623389"/>
          </a:xfrm>
          <a:prstGeom prst="rect">
            <a:avLst/>
          </a:prstGeom>
        </p:spPr>
        <p:txBody>
          <a:bodyPr/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400" b="1" dirty="0" smtClean="0">
                <a:solidFill>
                  <a:schemeClr val="tx2"/>
                </a:solidFill>
              </a:rPr>
              <a:t>数据采集</a:t>
            </a:r>
            <a:endParaRPr lang="zh-CN" altLang="en-US" sz="2400" b="1" dirty="0">
              <a:solidFill>
                <a:schemeClr val="tx2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1103039" y="1013861"/>
            <a:ext cx="111761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solidFill>
                  <a:schemeClr val="tx2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Logstash</a:t>
            </a:r>
            <a:endParaRPr lang="zh-CN" altLang="en-US" sz="2000" dirty="0">
              <a:solidFill>
                <a:schemeClr val="tx2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522169" y="1514828"/>
            <a:ext cx="9128659" cy="9716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rgbClr val="333333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        Logstash</a:t>
            </a:r>
            <a:r>
              <a:rPr lang="zh-CN" altLang="en-US" sz="2000" dirty="0">
                <a:solidFill>
                  <a:srgbClr val="333333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是著名的开源数据栈</a:t>
            </a:r>
            <a:r>
              <a:rPr lang="en-US" altLang="zh-CN" sz="2000" dirty="0">
                <a:solidFill>
                  <a:srgbClr val="333333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ELK </a:t>
            </a:r>
            <a:r>
              <a:rPr lang="zh-CN" altLang="en-US" sz="2000" dirty="0">
                <a:solidFill>
                  <a:srgbClr val="333333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（</a:t>
            </a:r>
            <a:r>
              <a:rPr lang="en-US" altLang="zh-CN" sz="2000" dirty="0" err="1">
                <a:solidFill>
                  <a:srgbClr val="333333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ElasticSearch</a:t>
            </a:r>
            <a:r>
              <a:rPr lang="en-US" altLang="zh-CN" sz="2000" dirty="0">
                <a:solidFill>
                  <a:srgbClr val="333333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, Logstash, Kibana</a:t>
            </a:r>
            <a:r>
              <a:rPr lang="zh-CN" altLang="en-US" sz="2000" dirty="0">
                <a:solidFill>
                  <a:srgbClr val="333333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）中的那个</a:t>
            </a:r>
            <a:r>
              <a:rPr lang="en-US" altLang="zh-CN" sz="2000" dirty="0">
                <a:solidFill>
                  <a:srgbClr val="333333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</a:t>
            </a:r>
            <a:r>
              <a:rPr lang="zh-CN" altLang="en-US" sz="2000" dirty="0">
                <a:solidFill>
                  <a:srgbClr val="333333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。</a:t>
            </a:r>
            <a:r>
              <a:rPr lang="en-US" altLang="zh-CN" sz="2000" dirty="0">
                <a:solidFill>
                  <a:srgbClr val="333333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Logstash</a:t>
            </a:r>
            <a:r>
              <a:rPr lang="zh-CN" altLang="en-US" sz="2000" dirty="0">
                <a:solidFill>
                  <a:srgbClr val="333333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用</a:t>
            </a:r>
            <a:r>
              <a:rPr lang="en-US" altLang="zh-CN" sz="2000" dirty="0" err="1">
                <a:solidFill>
                  <a:srgbClr val="333333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JRuby</a:t>
            </a:r>
            <a:r>
              <a:rPr lang="zh-CN" altLang="en-US" sz="2000" dirty="0">
                <a:solidFill>
                  <a:srgbClr val="333333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开发，所有运行时依赖</a:t>
            </a:r>
            <a:r>
              <a:rPr lang="en-US" altLang="zh-CN" sz="2000" dirty="0">
                <a:solidFill>
                  <a:srgbClr val="333333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JVM</a:t>
            </a:r>
            <a:r>
              <a:rPr lang="zh-CN" altLang="en-US" sz="2000" dirty="0">
                <a:solidFill>
                  <a:srgbClr val="333333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。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1846" y="2549673"/>
            <a:ext cx="9796530" cy="3890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136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2"/>
          <p:cNvSpPr txBox="1">
            <a:spLocks/>
          </p:cNvSpPr>
          <p:nvPr/>
        </p:nvSpPr>
        <p:spPr>
          <a:xfrm>
            <a:off x="833275" y="390472"/>
            <a:ext cx="10320020" cy="623389"/>
          </a:xfrm>
          <a:prstGeom prst="rect">
            <a:avLst/>
          </a:prstGeom>
        </p:spPr>
        <p:txBody>
          <a:bodyPr/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400" b="1" dirty="0" smtClean="0">
                <a:solidFill>
                  <a:schemeClr val="tx2"/>
                </a:solidFill>
              </a:rPr>
              <a:t>数据采集</a:t>
            </a:r>
            <a:endParaRPr lang="zh-CN" altLang="en-US" sz="2400" b="1" dirty="0">
              <a:solidFill>
                <a:schemeClr val="tx2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1103039" y="1013861"/>
            <a:ext cx="102944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err="1">
                <a:solidFill>
                  <a:schemeClr val="tx2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Fluentd</a:t>
            </a:r>
            <a:endParaRPr lang="zh-CN" altLang="en-US" sz="2000" dirty="0">
              <a:solidFill>
                <a:schemeClr val="tx2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522169" y="1381732"/>
            <a:ext cx="9128659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rgbClr val="333333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        </a:t>
            </a:r>
            <a:r>
              <a:rPr lang="en-US" altLang="zh-CN" sz="2000" dirty="0" err="1">
                <a:solidFill>
                  <a:srgbClr val="333333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Fluentd</a:t>
            </a:r>
            <a:r>
              <a:rPr lang="zh-CN" altLang="en-US" sz="2000" dirty="0">
                <a:solidFill>
                  <a:srgbClr val="333333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是另一个开源的数据收集框架。</a:t>
            </a:r>
            <a:r>
              <a:rPr lang="en-US" altLang="zh-CN" sz="2000" dirty="0" err="1">
                <a:solidFill>
                  <a:srgbClr val="333333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Fluentd</a:t>
            </a:r>
            <a:r>
              <a:rPr lang="zh-CN" altLang="en-US" sz="2000" dirty="0">
                <a:solidFill>
                  <a:srgbClr val="333333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使用</a:t>
            </a:r>
            <a:r>
              <a:rPr lang="en-US" altLang="zh-CN" sz="2000" dirty="0">
                <a:solidFill>
                  <a:srgbClr val="333333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C/Ruby</a:t>
            </a:r>
            <a:r>
              <a:rPr lang="zh-CN" altLang="en-US" sz="2000" dirty="0">
                <a:solidFill>
                  <a:srgbClr val="333333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开发，使用</a:t>
            </a:r>
            <a:r>
              <a:rPr lang="en-US" altLang="zh-CN" sz="2000" dirty="0">
                <a:solidFill>
                  <a:srgbClr val="333333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JSON</a:t>
            </a:r>
            <a:r>
              <a:rPr lang="zh-CN" altLang="en-US" sz="2000" dirty="0">
                <a:solidFill>
                  <a:srgbClr val="333333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文件来统一日志数据。它的可插拔架构，支持各种不同种类和格式的数据源和数据输出。最后它也同时提供了高可靠和很好的扩展性。</a:t>
            </a:r>
            <a:r>
              <a:rPr lang="en-US" altLang="zh-CN" sz="2000" dirty="0">
                <a:solidFill>
                  <a:srgbClr val="333333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Treasure Data, </a:t>
            </a:r>
            <a:r>
              <a:rPr lang="en-US" altLang="zh-CN" sz="2000" dirty="0" err="1">
                <a:solidFill>
                  <a:srgbClr val="333333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Inc</a:t>
            </a:r>
            <a:r>
              <a:rPr lang="en-US" altLang="zh-CN" sz="2000" dirty="0">
                <a:solidFill>
                  <a:srgbClr val="333333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 </a:t>
            </a:r>
            <a:r>
              <a:rPr lang="zh-CN" altLang="en-US" sz="2000" dirty="0">
                <a:solidFill>
                  <a:srgbClr val="333333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对该产品提供支持和维护。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763" y="3320724"/>
            <a:ext cx="8839882" cy="3306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9239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2"/>
          <p:cNvSpPr txBox="1">
            <a:spLocks/>
          </p:cNvSpPr>
          <p:nvPr/>
        </p:nvSpPr>
        <p:spPr>
          <a:xfrm>
            <a:off x="833275" y="390472"/>
            <a:ext cx="10320020" cy="623389"/>
          </a:xfrm>
          <a:prstGeom prst="rect">
            <a:avLst/>
          </a:prstGeom>
        </p:spPr>
        <p:txBody>
          <a:bodyPr/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400" b="1" dirty="0" smtClean="0">
                <a:solidFill>
                  <a:schemeClr val="tx2"/>
                </a:solidFill>
              </a:rPr>
              <a:t>数据采集</a:t>
            </a:r>
            <a:endParaRPr lang="zh-CN" altLang="en-US" sz="2400" b="1" dirty="0">
              <a:solidFill>
                <a:schemeClr val="tx2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1103039" y="1013861"/>
            <a:ext cx="216758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err="1">
                <a:solidFill>
                  <a:schemeClr val="tx2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Splunk</a:t>
            </a:r>
            <a:r>
              <a:rPr lang="en-US" altLang="zh-CN" sz="2000" dirty="0">
                <a:solidFill>
                  <a:schemeClr val="tx2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 Forwarder</a:t>
            </a:r>
            <a:endParaRPr lang="zh-CN" altLang="en-US" sz="2000" dirty="0">
              <a:solidFill>
                <a:schemeClr val="tx2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93733" y="1836800"/>
            <a:ext cx="3575236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 smtClean="0">
                <a:solidFill>
                  <a:srgbClr val="333333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        </a:t>
            </a:r>
            <a:r>
              <a:rPr lang="en-US" altLang="zh-CN" sz="2000" dirty="0" err="1" smtClean="0">
                <a:solidFill>
                  <a:srgbClr val="333333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Splunk</a:t>
            </a:r>
            <a:r>
              <a:rPr lang="zh-CN" altLang="en-US" sz="2000" dirty="0">
                <a:solidFill>
                  <a:srgbClr val="333333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是一个分布式的机器数据平台，主要有三个角色：</a:t>
            </a:r>
            <a:r>
              <a:rPr lang="en-US" altLang="zh-CN" sz="2000" dirty="0">
                <a:solidFill>
                  <a:srgbClr val="333333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Search Head</a:t>
            </a:r>
            <a:r>
              <a:rPr lang="zh-CN" altLang="en-US" sz="2000" dirty="0">
                <a:solidFill>
                  <a:srgbClr val="333333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负责数据的搜索和处理，提供搜索时的信息抽取；</a:t>
            </a:r>
            <a:r>
              <a:rPr lang="en-US" altLang="zh-CN" sz="2000" dirty="0">
                <a:solidFill>
                  <a:srgbClr val="333333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Indexer</a:t>
            </a:r>
            <a:r>
              <a:rPr lang="zh-CN" altLang="en-US" sz="2000" dirty="0">
                <a:solidFill>
                  <a:srgbClr val="333333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负责数据的存储和索引；</a:t>
            </a:r>
            <a:r>
              <a:rPr lang="en-US" altLang="zh-CN" sz="2000" dirty="0">
                <a:solidFill>
                  <a:srgbClr val="333333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Forwarder</a:t>
            </a:r>
            <a:r>
              <a:rPr lang="zh-CN" altLang="en-US" sz="2000" dirty="0">
                <a:solidFill>
                  <a:srgbClr val="333333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，负责数据的收集，清洗，变形，并发送给</a:t>
            </a:r>
            <a:r>
              <a:rPr lang="en-US" altLang="zh-CN" sz="2000" dirty="0">
                <a:solidFill>
                  <a:srgbClr val="333333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Indexer</a:t>
            </a:r>
            <a:r>
              <a:rPr lang="zh-CN" altLang="en-US" sz="2000" dirty="0">
                <a:solidFill>
                  <a:srgbClr val="333333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。</a:t>
            </a:r>
            <a:endParaRPr lang="zh-CN" altLang="en-US" sz="20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58" t="3622" r="8006" b="3509"/>
          <a:stretch/>
        </p:blipFill>
        <p:spPr>
          <a:xfrm>
            <a:off x="5318975" y="901520"/>
            <a:ext cx="5228822" cy="5112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5163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2"/>
          <p:cNvSpPr txBox="1">
            <a:spLocks/>
          </p:cNvSpPr>
          <p:nvPr/>
        </p:nvSpPr>
        <p:spPr>
          <a:xfrm>
            <a:off x="833275" y="390472"/>
            <a:ext cx="10320020" cy="623389"/>
          </a:xfrm>
          <a:prstGeom prst="rect">
            <a:avLst/>
          </a:prstGeom>
        </p:spPr>
        <p:txBody>
          <a:bodyPr/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2"/>
                </a:solidFill>
              </a:rPr>
              <a:t>ETL</a:t>
            </a:r>
            <a:r>
              <a:rPr lang="zh-CN" altLang="en-US" sz="2400" b="1" dirty="0" smtClean="0">
                <a:solidFill>
                  <a:schemeClr val="tx2"/>
                </a:solidFill>
              </a:rPr>
              <a:t>与数据仓库</a:t>
            </a:r>
            <a:endParaRPr lang="zh-CN" altLang="en-US" sz="2400" b="1" dirty="0">
              <a:solidFill>
                <a:schemeClr val="tx2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1171977" y="1142650"/>
            <a:ext cx="9981318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 smtClean="0">
                <a:solidFill>
                  <a:srgbClr val="333333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        ETL</a:t>
            </a:r>
            <a:r>
              <a:rPr lang="zh-CN" altLang="en-US" dirty="0">
                <a:solidFill>
                  <a:srgbClr val="333333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是</a:t>
            </a:r>
            <a:r>
              <a:rPr lang="en-US" altLang="zh-CN" dirty="0">
                <a:solidFill>
                  <a:srgbClr val="333333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EXTRACT</a:t>
            </a:r>
            <a:r>
              <a:rPr lang="zh-CN" altLang="en-US" dirty="0">
                <a:solidFill>
                  <a:srgbClr val="333333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（抽取）、</a:t>
            </a:r>
            <a:r>
              <a:rPr lang="en-US" altLang="zh-CN" dirty="0">
                <a:solidFill>
                  <a:srgbClr val="333333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TRANSFORM</a:t>
            </a:r>
            <a:r>
              <a:rPr lang="zh-CN" altLang="en-US" dirty="0">
                <a:solidFill>
                  <a:srgbClr val="333333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（转换）、</a:t>
            </a:r>
            <a:r>
              <a:rPr lang="en-US" altLang="zh-CN" dirty="0">
                <a:solidFill>
                  <a:srgbClr val="333333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LOAD</a:t>
            </a:r>
            <a:r>
              <a:rPr lang="zh-CN" altLang="en-US" dirty="0">
                <a:solidFill>
                  <a:srgbClr val="333333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（加载）的简称，实现数据从多个异构数据源加载到数据库或其他目标地址，是数据仓库建设和维护中的重要一环也是工作量较大的一块。当前知道的</a:t>
            </a:r>
            <a:r>
              <a:rPr lang="en-US" altLang="zh-CN" dirty="0">
                <a:solidFill>
                  <a:srgbClr val="333333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ETL</a:t>
            </a:r>
            <a:r>
              <a:rPr lang="zh-CN" altLang="en-US" dirty="0">
                <a:solidFill>
                  <a:srgbClr val="333333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工具有</a:t>
            </a:r>
            <a:r>
              <a:rPr lang="en-US" altLang="zh-CN" dirty="0" err="1">
                <a:solidFill>
                  <a:srgbClr val="333333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informatica</a:t>
            </a:r>
            <a:r>
              <a:rPr lang="en-US" altLang="zh-CN" dirty="0">
                <a:solidFill>
                  <a:srgbClr val="333333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, </a:t>
            </a:r>
            <a:r>
              <a:rPr lang="en-US" altLang="zh-CN" dirty="0" err="1">
                <a:solidFill>
                  <a:srgbClr val="333333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datastage,kettle,ETL</a:t>
            </a:r>
            <a:r>
              <a:rPr lang="en-US" altLang="zh-CN" dirty="0">
                <a:solidFill>
                  <a:srgbClr val="333333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 </a:t>
            </a:r>
            <a:r>
              <a:rPr lang="en-US" altLang="zh-CN" dirty="0" err="1">
                <a:solidFill>
                  <a:srgbClr val="333333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Automation,sqoop,SSIS</a:t>
            </a:r>
            <a:r>
              <a:rPr lang="zh-CN" altLang="en-US" dirty="0">
                <a:solidFill>
                  <a:srgbClr val="333333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等等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628" y="2741389"/>
            <a:ext cx="8427085" cy="3501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3802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2"/>
          <p:cNvSpPr txBox="1">
            <a:spLocks/>
          </p:cNvSpPr>
          <p:nvPr/>
        </p:nvSpPr>
        <p:spPr>
          <a:xfrm>
            <a:off x="833275" y="390472"/>
            <a:ext cx="10320020" cy="623389"/>
          </a:xfrm>
          <a:prstGeom prst="rect">
            <a:avLst/>
          </a:prstGeom>
        </p:spPr>
        <p:txBody>
          <a:bodyPr/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2"/>
                </a:solidFill>
              </a:rPr>
              <a:t>ETL</a:t>
            </a:r>
            <a:r>
              <a:rPr lang="zh-CN" altLang="en-US" sz="2400" b="1" dirty="0" smtClean="0">
                <a:solidFill>
                  <a:schemeClr val="tx2"/>
                </a:solidFill>
              </a:rPr>
              <a:t>与数据仓库</a:t>
            </a:r>
            <a:endParaRPr lang="zh-CN" altLang="en-US" sz="2400" b="1" dirty="0">
              <a:solidFill>
                <a:schemeClr val="tx2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3275" y="1142650"/>
            <a:ext cx="1032002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 smtClean="0">
                <a:solidFill>
                  <a:srgbClr val="333333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       kettle</a:t>
            </a:r>
            <a:r>
              <a:rPr lang="zh-CN" altLang="en-US" dirty="0">
                <a:solidFill>
                  <a:srgbClr val="333333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是纯</a:t>
            </a:r>
            <a:r>
              <a:rPr lang="en-US" altLang="zh-CN" dirty="0">
                <a:solidFill>
                  <a:srgbClr val="333333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java</a:t>
            </a:r>
            <a:r>
              <a:rPr lang="zh-CN" altLang="en-US" dirty="0">
                <a:solidFill>
                  <a:srgbClr val="333333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开发，开源的</a:t>
            </a:r>
            <a:r>
              <a:rPr lang="en-US" altLang="zh-CN" dirty="0" err="1">
                <a:solidFill>
                  <a:srgbClr val="333333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etl</a:t>
            </a:r>
            <a:r>
              <a:rPr lang="zh-CN" altLang="en-US" dirty="0">
                <a:solidFill>
                  <a:srgbClr val="333333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工具。可以在</a:t>
            </a:r>
            <a:r>
              <a:rPr lang="en-US" altLang="zh-CN" dirty="0">
                <a:solidFill>
                  <a:srgbClr val="333333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Linux</a:t>
            </a:r>
            <a:r>
              <a:rPr lang="zh-CN" altLang="en-US" dirty="0">
                <a:solidFill>
                  <a:srgbClr val="333333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、</a:t>
            </a:r>
            <a:r>
              <a:rPr lang="en-US" altLang="zh-CN" dirty="0">
                <a:solidFill>
                  <a:srgbClr val="333333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windows</a:t>
            </a:r>
            <a:r>
              <a:rPr lang="zh-CN" altLang="en-US" dirty="0">
                <a:solidFill>
                  <a:srgbClr val="333333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、</a:t>
            </a:r>
            <a:r>
              <a:rPr lang="en-US" altLang="zh-CN" dirty="0" err="1">
                <a:solidFill>
                  <a:srgbClr val="333333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unix</a:t>
            </a:r>
            <a:r>
              <a:rPr lang="zh-CN" altLang="en-US" dirty="0">
                <a:solidFill>
                  <a:srgbClr val="333333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中运行。有图形界面，也有命令脚本还可以二次开发。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067" y="2155207"/>
            <a:ext cx="7748789" cy="416901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8265" y="2194769"/>
            <a:ext cx="834378" cy="114088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26052" y="2272799"/>
            <a:ext cx="752173" cy="106285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19642" y="3709141"/>
            <a:ext cx="957698" cy="115278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26052" y="3706559"/>
            <a:ext cx="894478" cy="1155367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85360" y="4861926"/>
            <a:ext cx="891980" cy="1079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5416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2"/>
          <p:cNvSpPr txBox="1">
            <a:spLocks/>
          </p:cNvSpPr>
          <p:nvPr/>
        </p:nvSpPr>
        <p:spPr>
          <a:xfrm>
            <a:off x="833275" y="390472"/>
            <a:ext cx="10320020" cy="623389"/>
          </a:xfrm>
          <a:prstGeom prst="rect">
            <a:avLst/>
          </a:prstGeom>
        </p:spPr>
        <p:txBody>
          <a:bodyPr/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2"/>
                </a:solidFill>
              </a:rPr>
              <a:t>ETL</a:t>
            </a:r>
            <a:r>
              <a:rPr lang="zh-CN" altLang="en-US" sz="2400" b="1" dirty="0" smtClean="0">
                <a:solidFill>
                  <a:schemeClr val="tx2"/>
                </a:solidFill>
              </a:rPr>
              <a:t>与数据仓库</a:t>
            </a:r>
            <a:endParaRPr lang="zh-CN" altLang="en-US" sz="2400" b="1" dirty="0">
              <a:solidFill>
                <a:schemeClr val="tx2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050" y="1116893"/>
            <a:ext cx="8686469" cy="4935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7028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2"/>
          <p:cNvSpPr txBox="1">
            <a:spLocks/>
          </p:cNvSpPr>
          <p:nvPr/>
        </p:nvSpPr>
        <p:spPr>
          <a:xfrm>
            <a:off x="833275" y="390472"/>
            <a:ext cx="10320020" cy="623389"/>
          </a:xfrm>
          <a:prstGeom prst="rect">
            <a:avLst/>
          </a:prstGeom>
        </p:spPr>
        <p:txBody>
          <a:bodyPr/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2"/>
                </a:solidFill>
              </a:rPr>
              <a:t>ETL</a:t>
            </a:r>
            <a:r>
              <a:rPr lang="zh-CN" altLang="en-US" sz="2400" b="1" dirty="0" smtClean="0">
                <a:solidFill>
                  <a:schemeClr val="tx2"/>
                </a:solidFill>
              </a:rPr>
              <a:t>与数据仓库</a:t>
            </a:r>
            <a:endParaRPr lang="zh-CN" altLang="en-US" sz="2400" b="1" dirty="0">
              <a:solidFill>
                <a:schemeClr val="tx2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2017" y="1013861"/>
            <a:ext cx="2155198" cy="171724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462" y="1533025"/>
            <a:ext cx="3417136" cy="927622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5993285" y="3027317"/>
            <a:ext cx="6169113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dirty="0">
                <a:solidFill>
                  <a:schemeClr val="tx2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支持新增节点，过程中不需要重</a:t>
            </a:r>
            <a:r>
              <a:rPr lang="zh-CN" altLang="en-US" dirty="0" smtClean="0">
                <a:solidFill>
                  <a:schemeClr val="tx2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启</a:t>
            </a:r>
            <a:endParaRPr lang="en-US" altLang="zh-CN" dirty="0" smtClean="0">
              <a:solidFill>
                <a:schemeClr val="tx2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dirty="0" smtClean="0">
                <a:solidFill>
                  <a:schemeClr val="tx2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支持</a:t>
            </a:r>
            <a:r>
              <a:rPr lang="en-US" altLang="zh-CN" dirty="0" err="1">
                <a:solidFill>
                  <a:schemeClr val="tx2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jdbc</a:t>
            </a:r>
            <a:r>
              <a:rPr lang="zh-CN" altLang="en-US" dirty="0">
                <a:solidFill>
                  <a:schemeClr val="tx2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访问</a:t>
            </a:r>
            <a:r>
              <a:rPr lang="en-US" altLang="zh-CN" dirty="0">
                <a:solidFill>
                  <a:schemeClr val="tx2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hive</a:t>
            </a:r>
            <a:r>
              <a:rPr lang="zh-CN" altLang="en-US" dirty="0" smtClean="0">
                <a:solidFill>
                  <a:schemeClr val="tx2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数据库</a:t>
            </a:r>
            <a:endParaRPr lang="en-US" altLang="zh-CN" dirty="0" smtClean="0">
              <a:solidFill>
                <a:schemeClr val="tx2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dirty="0" smtClean="0">
                <a:solidFill>
                  <a:schemeClr val="tx2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支持</a:t>
            </a:r>
            <a:r>
              <a:rPr lang="en-US" altLang="zh-CN" dirty="0">
                <a:solidFill>
                  <a:schemeClr val="tx2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sql</a:t>
            </a:r>
            <a:r>
              <a:rPr lang="zh-CN" altLang="en-US" dirty="0">
                <a:solidFill>
                  <a:schemeClr val="tx2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的方式获取</a:t>
            </a:r>
            <a:r>
              <a:rPr lang="zh-CN" altLang="en-US" dirty="0" smtClean="0">
                <a:solidFill>
                  <a:schemeClr val="tx2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数据</a:t>
            </a:r>
            <a:endParaRPr lang="en-US" altLang="zh-CN" dirty="0" smtClean="0">
              <a:solidFill>
                <a:schemeClr val="tx2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dirty="0" smtClean="0">
                <a:solidFill>
                  <a:schemeClr val="tx2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在</a:t>
            </a:r>
            <a:r>
              <a:rPr lang="zh-CN" altLang="en-US" dirty="0">
                <a:solidFill>
                  <a:schemeClr val="tx2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技术过程中，数据是以批量的方式来执行。如果</a:t>
            </a:r>
            <a:r>
              <a:rPr lang="en-US" altLang="zh-CN" dirty="0">
                <a:solidFill>
                  <a:schemeClr val="tx2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Hadoop</a:t>
            </a:r>
            <a:r>
              <a:rPr lang="zh-CN" altLang="en-US" dirty="0" smtClean="0">
                <a:solidFill>
                  <a:schemeClr val="tx2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集群中架设</a:t>
            </a:r>
            <a:r>
              <a:rPr lang="zh-CN" altLang="en-US" dirty="0">
                <a:solidFill>
                  <a:schemeClr val="tx2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了</a:t>
            </a:r>
            <a:r>
              <a:rPr lang="en-US" altLang="zh-CN" dirty="0" err="1">
                <a:solidFill>
                  <a:schemeClr val="tx2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tez</a:t>
            </a:r>
            <a:r>
              <a:rPr lang="zh-CN" altLang="en-US" dirty="0">
                <a:solidFill>
                  <a:schemeClr val="tx2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引擎，则计算数据会提高</a:t>
            </a:r>
            <a:r>
              <a:rPr lang="zh-CN" altLang="en-US" dirty="0" smtClean="0">
                <a:solidFill>
                  <a:schemeClr val="tx2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不少</a:t>
            </a:r>
            <a:endParaRPr lang="en-US" altLang="zh-CN" dirty="0" smtClean="0">
              <a:solidFill>
                <a:schemeClr val="tx2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dirty="0" smtClean="0">
                <a:solidFill>
                  <a:schemeClr val="tx2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如果</a:t>
            </a:r>
            <a:r>
              <a:rPr lang="zh-CN" altLang="en-US" dirty="0">
                <a:solidFill>
                  <a:schemeClr val="tx2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想支持即席查询，则需要</a:t>
            </a:r>
            <a:r>
              <a:rPr lang="en-US" altLang="zh-CN" dirty="0">
                <a:solidFill>
                  <a:schemeClr val="tx2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drill</a:t>
            </a:r>
            <a:r>
              <a:rPr lang="zh-CN" altLang="en-US" dirty="0">
                <a:solidFill>
                  <a:schemeClr val="tx2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，</a:t>
            </a:r>
            <a:r>
              <a:rPr lang="en-US" altLang="zh-CN" dirty="0">
                <a:solidFill>
                  <a:schemeClr val="tx2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impala</a:t>
            </a:r>
            <a:r>
              <a:rPr lang="zh-CN" altLang="en-US" dirty="0">
                <a:solidFill>
                  <a:schemeClr val="tx2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组件</a:t>
            </a:r>
            <a:r>
              <a:rPr lang="zh-CN" altLang="en-US" dirty="0" smtClean="0">
                <a:solidFill>
                  <a:schemeClr val="tx2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辅助</a:t>
            </a:r>
            <a:endParaRPr lang="en-US" altLang="zh-CN" dirty="0" smtClean="0">
              <a:solidFill>
                <a:schemeClr val="tx2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dirty="0" smtClean="0">
                <a:solidFill>
                  <a:schemeClr val="tx2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集群</a:t>
            </a:r>
            <a:r>
              <a:rPr lang="zh-CN" altLang="en-US" dirty="0">
                <a:solidFill>
                  <a:schemeClr val="tx2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规模可达到</a:t>
            </a:r>
            <a:r>
              <a:rPr lang="zh-CN" altLang="en-US" dirty="0" smtClean="0">
                <a:solidFill>
                  <a:schemeClr val="tx2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上万</a:t>
            </a:r>
            <a:endParaRPr lang="en-US" altLang="zh-CN" dirty="0" smtClean="0">
              <a:solidFill>
                <a:schemeClr val="tx2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dirty="0" smtClean="0">
                <a:solidFill>
                  <a:schemeClr val="tx2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容</a:t>
            </a:r>
            <a:r>
              <a:rPr lang="zh-CN" altLang="en-US" dirty="0">
                <a:solidFill>
                  <a:schemeClr val="tx2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灾性比较好，一两台机器出现问题不影响</a:t>
            </a:r>
            <a:r>
              <a:rPr lang="zh-CN" altLang="en-US" dirty="0" smtClean="0">
                <a:solidFill>
                  <a:schemeClr val="tx2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整体</a:t>
            </a:r>
            <a:endParaRPr lang="en-US" altLang="zh-CN" dirty="0" smtClean="0">
              <a:solidFill>
                <a:schemeClr val="tx2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dirty="0" smtClean="0">
                <a:solidFill>
                  <a:schemeClr val="tx2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可视化</a:t>
            </a:r>
            <a:r>
              <a:rPr lang="zh-CN" altLang="en-US" dirty="0">
                <a:solidFill>
                  <a:schemeClr val="tx2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工具方面比较少，常用</a:t>
            </a:r>
            <a:r>
              <a:rPr lang="en-US" altLang="zh-CN" dirty="0">
                <a:solidFill>
                  <a:schemeClr val="tx2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hue</a:t>
            </a:r>
            <a:r>
              <a:rPr lang="zh-CN" altLang="en-US" dirty="0">
                <a:solidFill>
                  <a:schemeClr val="tx2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，</a:t>
            </a:r>
            <a:r>
              <a:rPr lang="en-US" altLang="zh-CN" dirty="0" err="1">
                <a:solidFill>
                  <a:schemeClr val="tx2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zepplin</a:t>
            </a:r>
            <a:r>
              <a:rPr lang="zh-CN" altLang="en-US" dirty="0" smtClean="0">
                <a:solidFill>
                  <a:schemeClr val="tx2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等</a:t>
            </a:r>
            <a:endParaRPr lang="en-US" altLang="zh-CN" dirty="0" smtClean="0">
              <a:solidFill>
                <a:schemeClr val="tx2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dirty="0" smtClean="0">
                <a:solidFill>
                  <a:schemeClr val="tx2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能</a:t>
            </a:r>
            <a:r>
              <a:rPr lang="zh-CN" altLang="en-US" dirty="0">
                <a:solidFill>
                  <a:schemeClr val="tx2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与当前的</a:t>
            </a:r>
            <a:r>
              <a:rPr lang="en-US" altLang="zh-CN" dirty="0">
                <a:solidFill>
                  <a:schemeClr val="tx2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Hadoop</a:t>
            </a:r>
            <a:r>
              <a:rPr lang="zh-CN" altLang="en-US" dirty="0">
                <a:solidFill>
                  <a:schemeClr val="tx2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生态其他组件完全融合，有很多弹性的</a:t>
            </a:r>
            <a:r>
              <a:rPr lang="zh-CN" altLang="en-US" dirty="0" smtClean="0">
                <a:solidFill>
                  <a:schemeClr val="tx2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选择</a:t>
            </a:r>
            <a:endParaRPr lang="en-US" altLang="zh-CN" dirty="0">
              <a:solidFill>
                <a:schemeClr val="tx2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dirty="0" smtClean="0">
                <a:solidFill>
                  <a:schemeClr val="tx2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开</a:t>
            </a:r>
            <a:r>
              <a:rPr lang="zh-CN" altLang="en-US" dirty="0">
                <a:solidFill>
                  <a:schemeClr val="tx2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源生态最健壮</a:t>
            </a:r>
          </a:p>
        </p:txBody>
      </p:sp>
      <p:sp>
        <p:nvSpPr>
          <p:cNvPr id="7" name="矩形 6"/>
          <p:cNvSpPr/>
          <p:nvPr/>
        </p:nvSpPr>
        <p:spPr>
          <a:xfrm>
            <a:off x="697922" y="3074884"/>
            <a:ext cx="6169113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dirty="0">
                <a:solidFill>
                  <a:schemeClr val="tx2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支持新增节点，但过程中需要重启</a:t>
            </a:r>
          </a:p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dirty="0">
                <a:solidFill>
                  <a:schemeClr val="tx2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集群规模很少有上千的，一般都是几十上百台</a:t>
            </a:r>
          </a:p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dirty="0">
                <a:solidFill>
                  <a:schemeClr val="tx2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支持</a:t>
            </a:r>
            <a:r>
              <a:rPr lang="en-US" altLang="zh-CN" dirty="0" err="1">
                <a:solidFill>
                  <a:schemeClr val="tx2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jdbc</a:t>
            </a:r>
            <a:r>
              <a:rPr lang="zh-CN" altLang="en-US" dirty="0">
                <a:solidFill>
                  <a:schemeClr val="tx2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访问数据库</a:t>
            </a:r>
          </a:p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dirty="0">
                <a:solidFill>
                  <a:schemeClr val="tx2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支持</a:t>
            </a:r>
            <a:r>
              <a:rPr lang="en-US" altLang="zh-CN" dirty="0">
                <a:solidFill>
                  <a:schemeClr val="tx2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sql</a:t>
            </a:r>
            <a:r>
              <a:rPr lang="zh-CN" altLang="en-US" dirty="0">
                <a:solidFill>
                  <a:schemeClr val="tx2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的方式获取数据</a:t>
            </a:r>
          </a:p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dirty="0">
                <a:solidFill>
                  <a:schemeClr val="tx2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支持即席查询</a:t>
            </a:r>
          </a:p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dirty="0">
                <a:solidFill>
                  <a:schemeClr val="tx2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与当前的传统</a:t>
            </a:r>
            <a:r>
              <a:rPr lang="en-US" altLang="zh-CN" dirty="0">
                <a:solidFill>
                  <a:schemeClr val="tx2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BI</a:t>
            </a:r>
            <a:r>
              <a:rPr lang="zh-CN" altLang="en-US" dirty="0">
                <a:solidFill>
                  <a:schemeClr val="tx2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工具可很好的结合</a:t>
            </a:r>
          </a:p>
        </p:txBody>
      </p:sp>
    </p:spTree>
    <p:extLst>
      <p:ext uri="{BB962C8B-B14F-4D97-AF65-F5344CB8AC3E}">
        <p14:creationId xmlns:p14="http://schemas.microsoft.com/office/powerpoint/2010/main" val="17535051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2"/>
          <p:cNvSpPr txBox="1">
            <a:spLocks/>
          </p:cNvSpPr>
          <p:nvPr/>
        </p:nvSpPr>
        <p:spPr>
          <a:xfrm>
            <a:off x="833275" y="390472"/>
            <a:ext cx="10320020" cy="623389"/>
          </a:xfrm>
          <a:prstGeom prst="rect">
            <a:avLst/>
          </a:prstGeom>
        </p:spPr>
        <p:txBody>
          <a:bodyPr/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2"/>
                </a:solidFill>
              </a:rPr>
              <a:t>ETL</a:t>
            </a:r>
            <a:r>
              <a:rPr lang="zh-CN" altLang="en-US" sz="2400" b="1" dirty="0" smtClean="0">
                <a:solidFill>
                  <a:schemeClr val="tx2"/>
                </a:solidFill>
              </a:rPr>
              <a:t>与数据仓库</a:t>
            </a:r>
            <a:endParaRPr lang="zh-CN" altLang="en-US" sz="2400" b="1" dirty="0">
              <a:solidFill>
                <a:schemeClr val="tx2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1041729" y="1013861"/>
            <a:ext cx="30011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1"/>
            <a:r>
              <a:rPr lang="zh-CN" altLang="en-US" sz="2400" dirty="0">
                <a:solidFill>
                  <a:schemeClr val="tx2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实体关系（</a:t>
            </a:r>
            <a:r>
              <a:rPr lang="en-US" altLang="zh-CN" sz="2400" dirty="0">
                <a:solidFill>
                  <a:schemeClr val="tx2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ER</a:t>
            </a:r>
            <a:r>
              <a:rPr lang="zh-CN" altLang="en-US" sz="2400" dirty="0">
                <a:solidFill>
                  <a:schemeClr val="tx2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）模型</a:t>
            </a:r>
            <a:endParaRPr lang="zh-CN" altLang="en-US" sz="2400" i="0" dirty="0">
              <a:solidFill>
                <a:schemeClr val="tx2"/>
              </a:solidFill>
              <a:effectLst/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55" r="23620"/>
          <a:stretch/>
        </p:blipFill>
        <p:spPr>
          <a:xfrm>
            <a:off x="5357610" y="1169273"/>
            <a:ext cx="5898525" cy="5231049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041729" y="1719396"/>
            <a:ext cx="3903759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dirty="0" smtClean="0">
                <a:solidFill>
                  <a:schemeClr val="tx2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实体</a:t>
            </a:r>
            <a:endParaRPr lang="en-US" altLang="zh-CN" dirty="0" smtClean="0">
              <a:solidFill>
                <a:schemeClr val="tx2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dirty="0" smtClean="0">
                <a:solidFill>
                  <a:schemeClr val="tx2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属性</a:t>
            </a:r>
            <a:endParaRPr lang="en-US" altLang="zh-CN" dirty="0" smtClean="0">
              <a:solidFill>
                <a:schemeClr val="tx2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dirty="0">
                <a:solidFill>
                  <a:schemeClr val="tx2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关系</a:t>
            </a:r>
          </a:p>
        </p:txBody>
      </p:sp>
      <p:sp>
        <p:nvSpPr>
          <p:cNvPr id="10" name="矩形 9"/>
          <p:cNvSpPr/>
          <p:nvPr/>
        </p:nvSpPr>
        <p:spPr>
          <a:xfrm>
            <a:off x="1041730" y="5403530"/>
            <a:ext cx="41098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tx2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关系种类：1v1,1vn,nvm</a:t>
            </a:r>
          </a:p>
        </p:txBody>
      </p:sp>
    </p:spTree>
    <p:extLst>
      <p:ext uri="{BB962C8B-B14F-4D97-AF65-F5344CB8AC3E}">
        <p14:creationId xmlns:p14="http://schemas.microsoft.com/office/powerpoint/2010/main" val="27477024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2"/>
          <p:cNvSpPr txBox="1">
            <a:spLocks/>
          </p:cNvSpPr>
          <p:nvPr/>
        </p:nvSpPr>
        <p:spPr>
          <a:xfrm>
            <a:off x="833275" y="390472"/>
            <a:ext cx="10320020" cy="623389"/>
          </a:xfrm>
          <a:prstGeom prst="rect">
            <a:avLst/>
          </a:prstGeom>
        </p:spPr>
        <p:txBody>
          <a:bodyPr/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2"/>
                </a:solidFill>
              </a:rPr>
              <a:t>ETL</a:t>
            </a:r>
            <a:r>
              <a:rPr lang="zh-CN" altLang="en-US" sz="2400" b="1" dirty="0" smtClean="0">
                <a:solidFill>
                  <a:schemeClr val="tx2"/>
                </a:solidFill>
              </a:rPr>
              <a:t>与数据仓库</a:t>
            </a:r>
            <a:endParaRPr lang="zh-CN" altLang="en-US" sz="2400" b="1" dirty="0">
              <a:solidFill>
                <a:schemeClr val="tx2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1041729" y="1013861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1"/>
            <a:r>
              <a:rPr lang="zh-CN" altLang="en-US" sz="2400" dirty="0" smtClean="0">
                <a:solidFill>
                  <a:schemeClr val="tx2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维度模型</a:t>
            </a:r>
            <a:endParaRPr lang="zh-CN" altLang="en-US" sz="2400" i="0" dirty="0">
              <a:solidFill>
                <a:schemeClr val="tx2"/>
              </a:solidFill>
              <a:effectLst/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647023" y="1637250"/>
            <a:ext cx="913259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dirty="0">
                <a:solidFill>
                  <a:schemeClr val="tx2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维度表</a:t>
            </a:r>
            <a:r>
              <a:rPr lang="en-US" altLang="zh-CN" dirty="0">
                <a:solidFill>
                  <a:schemeClr val="tx2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(dimension</a:t>
            </a:r>
            <a:r>
              <a:rPr lang="en-US" altLang="zh-CN" dirty="0" smtClean="0">
                <a:solidFill>
                  <a:schemeClr val="tx2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)</a:t>
            </a:r>
            <a:endParaRPr lang="en-US" altLang="zh-CN" dirty="0">
              <a:solidFill>
                <a:schemeClr val="tx2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tx2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 </a:t>
            </a:r>
            <a:r>
              <a:rPr lang="en-US" altLang="zh-CN" dirty="0" smtClean="0">
                <a:solidFill>
                  <a:schemeClr val="tx2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       </a:t>
            </a:r>
            <a:r>
              <a:rPr lang="zh-CN" altLang="en-US" dirty="0" smtClean="0">
                <a:solidFill>
                  <a:schemeClr val="tx2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表示</a:t>
            </a:r>
            <a:r>
              <a:rPr lang="zh-CN" altLang="en-US" dirty="0">
                <a:solidFill>
                  <a:schemeClr val="tx2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对分析主题所属类型的描述。比如</a:t>
            </a:r>
            <a:r>
              <a:rPr lang="en-US" altLang="zh-CN" dirty="0">
                <a:solidFill>
                  <a:schemeClr val="tx2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"</a:t>
            </a:r>
            <a:r>
              <a:rPr lang="zh-CN" altLang="en-US" dirty="0">
                <a:solidFill>
                  <a:schemeClr val="tx2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昨天早上张三在京东花费</a:t>
            </a:r>
            <a:r>
              <a:rPr lang="en-US" altLang="zh-CN" dirty="0">
                <a:solidFill>
                  <a:schemeClr val="tx2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200</a:t>
            </a:r>
            <a:r>
              <a:rPr lang="zh-CN" altLang="en-US" dirty="0">
                <a:solidFill>
                  <a:schemeClr val="tx2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元购买了一个皮包</a:t>
            </a:r>
            <a:r>
              <a:rPr lang="en-US" altLang="zh-CN" dirty="0">
                <a:solidFill>
                  <a:schemeClr val="tx2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"</a:t>
            </a:r>
            <a:r>
              <a:rPr lang="zh-CN" altLang="en-US" dirty="0">
                <a:solidFill>
                  <a:schemeClr val="tx2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。那么以购买为主题进行分析，可从这段信息中提取三个维度：时间维度</a:t>
            </a:r>
            <a:r>
              <a:rPr lang="en-US" altLang="zh-CN" dirty="0">
                <a:solidFill>
                  <a:schemeClr val="tx2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(</a:t>
            </a:r>
            <a:r>
              <a:rPr lang="zh-CN" altLang="en-US" dirty="0">
                <a:solidFill>
                  <a:schemeClr val="tx2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昨天早上</a:t>
            </a:r>
            <a:r>
              <a:rPr lang="en-US" altLang="zh-CN" dirty="0">
                <a:solidFill>
                  <a:schemeClr val="tx2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)</a:t>
            </a:r>
            <a:r>
              <a:rPr lang="zh-CN" altLang="en-US" dirty="0">
                <a:solidFill>
                  <a:schemeClr val="tx2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，地点维度</a:t>
            </a:r>
            <a:r>
              <a:rPr lang="en-US" altLang="zh-CN" dirty="0">
                <a:solidFill>
                  <a:schemeClr val="tx2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(</a:t>
            </a:r>
            <a:r>
              <a:rPr lang="zh-CN" altLang="en-US" dirty="0">
                <a:solidFill>
                  <a:schemeClr val="tx2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京东</a:t>
            </a:r>
            <a:r>
              <a:rPr lang="en-US" altLang="zh-CN" dirty="0">
                <a:solidFill>
                  <a:schemeClr val="tx2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), </a:t>
            </a:r>
            <a:r>
              <a:rPr lang="zh-CN" altLang="en-US" dirty="0">
                <a:solidFill>
                  <a:schemeClr val="tx2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商品维度</a:t>
            </a:r>
            <a:r>
              <a:rPr lang="en-US" altLang="zh-CN" dirty="0">
                <a:solidFill>
                  <a:schemeClr val="tx2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(</a:t>
            </a:r>
            <a:r>
              <a:rPr lang="zh-CN" altLang="en-US" dirty="0">
                <a:solidFill>
                  <a:schemeClr val="tx2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皮包</a:t>
            </a:r>
            <a:r>
              <a:rPr lang="en-US" altLang="zh-CN" dirty="0">
                <a:solidFill>
                  <a:schemeClr val="tx2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)</a:t>
            </a:r>
            <a:r>
              <a:rPr lang="zh-CN" altLang="en-US" dirty="0">
                <a:solidFill>
                  <a:schemeClr val="tx2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。通常来说维度表信息比较固定，且数据量小</a:t>
            </a:r>
            <a:r>
              <a:rPr lang="zh-CN" altLang="en-US" dirty="0" smtClean="0">
                <a:solidFill>
                  <a:schemeClr val="tx2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。</a:t>
            </a:r>
            <a:endParaRPr lang="en-US" altLang="zh-CN" dirty="0" smtClean="0">
              <a:solidFill>
                <a:schemeClr val="tx2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647023" y="3553300"/>
            <a:ext cx="913259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dirty="0">
                <a:solidFill>
                  <a:schemeClr val="tx2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事实表</a:t>
            </a:r>
            <a:r>
              <a:rPr lang="en-US" altLang="zh-CN" dirty="0">
                <a:solidFill>
                  <a:schemeClr val="tx2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(fact table</a:t>
            </a:r>
            <a:r>
              <a:rPr lang="en-US" altLang="zh-CN" dirty="0" smtClean="0">
                <a:solidFill>
                  <a:schemeClr val="tx2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schemeClr val="tx2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      表示</a:t>
            </a:r>
            <a:r>
              <a:rPr lang="zh-CN" altLang="en-US" dirty="0">
                <a:solidFill>
                  <a:schemeClr val="tx2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对分析主题的度量。比如上面那个例子中，</a:t>
            </a:r>
            <a:r>
              <a:rPr lang="en-US" altLang="zh-CN" dirty="0">
                <a:solidFill>
                  <a:schemeClr val="tx2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200</a:t>
            </a:r>
            <a:r>
              <a:rPr lang="zh-CN" altLang="en-US" dirty="0">
                <a:solidFill>
                  <a:schemeClr val="tx2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元就是事实信息。事实表包含了与各维度表相关联的外码，并通过</a:t>
            </a:r>
            <a:r>
              <a:rPr lang="en-US" altLang="zh-CN" dirty="0">
                <a:solidFill>
                  <a:schemeClr val="tx2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JOIN</a:t>
            </a:r>
            <a:r>
              <a:rPr lang="zh-CN" altLang="en-US" dirty="0">
                <a:solidFill>
                  <a:schemeClr val="tx2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方式与维度表关联。事实表的度量通常是数值类型，且记录数会不断增加，表规模迅速增长。</a:t>
            </a:r>
            <a:endParaRPr lang="en-US" altLang="zh-CN" dirty="0" smtClean="0">
              <a:solidFill>
                <a:schemeClr val="tx2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868086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2"/>
          <p:cNvSpPr txBox="1">
            <a:spLocks/>
          </p:cNvSpPr>
          <p:nvPr/>
        </p:nvSpPr>
        <p:spPr>
          <a:xfrm>
            <a:off x="833275" y="390472"/>
            <a:ext cx="10320020" cy="623389"/>
          </a:xfrm>
          <a:prstGeom prst="rect">
            <a:avLst/>
          </a:prstGeom>
        </p:spPr>
        <p:txBody>
          <a:bodyPr/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2"/>
                </a:solidFill>
              </a:rPr>
              <a:t>ETL</a:t>
            </a:r>
            <a:r>
              <a:rPr lang="zh-CN" altLang="en-US" sz="2400" b="1" dirty="0" smtClean="0">
                <a:solidFill>
                  <a:schemeClr val="tx2"/>
                </a:solidFill>
              </a:rPr>
              <a:t>与数据仓库</a:t>
            </a:r>
            <a:endParaRPr lang="zh-CN" altLang="en-US" sz="2400" b="1" dirty="0">
              <a:solidFill>
                <a:schemeClr val="tx2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1041729" y="1013861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1"/>
            <a:r>
              <a:rPr lang="zh-CN" altLang="en-US" sz="2000" smtClean="0">
                <a:solidFill>
                  <a:schemeClr val="tx2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维度模型</a:t>
            </a:r>
            <a:endParaRPr lang="zh-CN" altLang="en-US" sz="2000" i="0" dirty="0">
              <a:solidFill>
                <a:schemeClr val="tx2"/>
              </a:solidFill>
              <a:effectLst/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582"/>
          <a:stretch/>
        </p:blipFill>
        <p:spPr>
          <a:xfrm>
            <a:off x="514136" y="1511203"/>
            <a:ext cx="10958298" cy="4387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4775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 txBox="1">
            <a:spLocks/>
          </p:cNvSpPr>
          <p:nvPr/>
        </p:nvSpPr>
        <p:spPr>
          <a:xfrm>
            <a:off x="833275" y="390472"/>
            <a:ext cx="10320020" cy="623389"/>
          </a:xfrm>
          <a:prstGeom prst="rect">
            <a:avLst/>
          </a:prstGeom>
        </p:spPr>
        <p:txBody>
          <a:bodyPr/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400" b="1" dirty="0">
                <a:solidFill>
                  <a:schemeClr val="tx2"/>
                </a:solidFill>
              </a:rPr>
              <a:t>大</a:t>
            </a:r>
            <a:r>
              <a:rPr lang="zh-CN" altLang="en-US" sz="2400" b="1" dirty="0" smtClean="0">
                <a:solidFill>
                  <a:schemeClr val="tx2"/>
                </a:solidFill>
              </a:rPr>
              <a:t>数据集群设计</a:t>
            </a:r>
            <a:r>
              <a:rPr lang="en-US" altLang="zh-CN" sz="2400" b="1" dirty="0" smtClean="0">
                <a:solidFill>
                  <a:schemeClr val="tx2"/>
                </a:solidFill>
              </a:rPr>
              <a:t>-</a:t>
            </a:r>
            <a:r>
              <a:rPr lang="zh-CN" altLang="en-US" sz="2400" b="1" dirty="0" smtClean="0">
                <a:solidFill>
                  <a:schemeClr val="tx2"/>
                </a:solidFill>
              </a:rPr>
              <a:t>硬件选择（</a:t>
            </a:r>
            <a:r>
              <a:rPr lang="zh-CN" altLang="en-US" sz="2400" b="1" dirty="0">
                <a:solidFill>
                  <a:schemeClr val="tx2"/>
                </a:solidFill>
              </a:rPr>
              <a:t>实体</a:t>
            </a:r>
            <a:r>
              <a:rPr lang="zh-CN" altLang="en-US" sz="2400" b="1" dirty="0" smtClean="0">
                <a:solidFill>
                  <a:schemeClr val="tx2"/>
                </a:solidFill>
              </a:rPr>
              <a:t>机）</a:t>
            </a:r>
            <a:endParaRPr lang="zh-CN" altLang="en-US" sz="2400" b="1" dirty="0">
              <a:solidFill>
                <a:schemeClr val="tx2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33275" y="1013861"/>
            <a:ext cx="654631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chemeClr val="tx2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主节点：</a:t>
            </a:r>
            <a:endParaRPr lang="en-US" altLang="zh-CN" sz="2400" dirty="0" smtClean="0">
              <a:solidFill>
                <a:schemeClr val="tx2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lvl="1">
              <a:lnSpc>
                <a:spcPct val="150000"/>
              </a:lnSpc>
            </a:pPr>
            <a:r>
              <a:rPr lang="en-US" altLang="zh-CN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CPU</a:t>
            </a:r>
            <a:r>
              <a:rPr lang="zh-CN" altLang="en-US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24 – 64 </a:t>
            </a:r>
            <a:r>
              <a:rPr lang="zh-CN" altLang="en-US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核 </a:t>
            </a:r>
            <a:endParaRPr lang="en-US" altLang="zh-CN" dirty="0" smtClean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内存：</a:t>
            </a:r>
            <a:r>
              <a:rPr lang="en-US" altLang="zh-CN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64 – 256 GB</a:t>
            </a:r>
          </a:p>
          <a:p>
            <a:pPr lvl="1">
              <a:lnSpc>
                <a:spcPct val="150000"/>
              </a:lnSpc>
            </a:pPr>
            <a:r>
              <a:rPr lang="zh-CN" altLang="en-US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硬盘：根据业务需求选择个数，推荐使用</a:t>
            </a:r>
            <a:r>
              <a:rPr lang="en-US" altLang="zh-CN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1-4TB</a:t>
            </a:r>
            <a:r>
              <a:rPr lang="zh-CN" altLang="en-US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硬盘</a:t>
            </a:r>
            <a:endParaRPr lang="en-US" altLang="zh-CN" dirty="0" smtClean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en-US" altLang="zh-CN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 </a:t>
            </a:r>
            <a:r>
              <a:rPr lang="en-US" altLang="zh-CN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dirty="0" err="1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os</a:t>
            </a:r>
            <a:r>
              <a:rPr lang="en-US" altLang="zh-CN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en-US" altLang="zh-CN" dirty="0" err="1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journalnode</a:t>
            </a:r>
            <a:r>
              <a:rPr lang="en-US" altLang="zh-CN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/zookeeper</a:t>
            </a:r>
            <a:r>
              <a:rPr lang="zh-CN" altLang="en-US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做</a:t>
            </a:r>
            <a:r>
              <a:rPr lang="en-US" altLang="zh-CN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RAID</a:t>
            </a:r>
            <a:r>
              <a:rPr lang="zh-CN" altLang="en-US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JBOD</a:t>
            </a:r>
            <a:r>
              <a:rPr lang="zh-CN" altLang="en-US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dirty="0" smtClean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网络：千兆</a:t>
            </a:r>
            <a:r>
              <a:rPr lang="en-US" altLang="zh-CN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万兆固定网络，跨机架要求高吞吐交换机     </a:t>
            </a:r>
            <a:endParaRPr lang="en-US" altLang="zh-CN" dirty="0" smtClean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zh-CN" altLang="en-US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33274" y="3873226"/>
            <a:ext cx="654631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tx2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从</a:t>
            </a:r>
            <a:r>
              <a:rPr lang="zh-CN" altLang="en-US" sz="2400" dirty="0" smtClean="0">
                <a:solidFill>
                  <a:schemeClr val="tx2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节点：</a:t>
            </a:r>
            <a:endParaRPr lang="en-US" altLang="zh-CN" sz="2400" dirty="0" smtClean="0">
              <a:solidFill>
                <a:schemeClr val="tx2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lvl="1">
              <a:lnSpc>
                <a:spcPct val="150000"/>
              </a:lnSpc>
            </a:pPr>
            <a:r>
              <a:rPr lang="en-US" altLang="zh-CN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CPU</a:t>
            </a:r>
            <a:r>
              <a:rPr lang="zh-CN" altLang="en-US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24 – 32 </a:t>
            </a:r>
            <a:r>
              <a:rPr lang="zh-CN" altLang="en-US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核 </a:t>
            </a:r>
            <a:endParaRPr lang="en-US" altLang="zh-CN" dirty="0" smtClean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内存：</a:t>
            </a:r>
            <a:r>
              <a:rPr lang="en-US" altLang="zh-CN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64 – 128 GB</a:t>
            </a:r>
          </a:p>
          <a:p>
            <a:pPr lvl="1">
              <a:lnSpc>
                <a:spcPct val="150000"/>
              </a:lnSpc>
            </a:pPr>
            <a:r>
              <a:rPr lang="zh-CN" altLang="en-US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硬盘：根据业务需求选择个数，推荐使用</a:t>
            </a:r>
            <a:r>
              <a:rPr lang="en-US" altLang="zh-CN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1-4TB</a:t>
            </a:r>
            <a:r>
              <a:rPr lang="zh-CN" altLang="en-US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硬盘</a:t>
            </a:r>
            <a:endParaRPr lang="en-US" altLang="zh-CN" dirty="0" smtClean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en-US" altLang="zh-CN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 </a:t>
            </a:r>
            <a:r>
              <a:rPr lang="en-US" altLang="zh-CN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普通</a:t>
            </a:r>
            <a:r>
              <a:rPr lang="en-US" altLang="zh-CN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SATA</a:t>
            </a:r>
            <a:r>
              <a:rPr lang="zh-CN" altLang="en-US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盘或者</a:t>
            </a:r>
            <a:r>
              <a:rPr lang="en-US" altLang="zh-CN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SCSI</a:t>
            </a:r>
            <a:r>
              <a:rPr lang="zh-CN" altLang="en-US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盘</a:t>
            </a:r>
            <a:endParaRPr lang="en-US" altLang="zh-CN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网络：千兆</a:t>
            </a:r>
            <a:r>
              <a:rPr lang="en-US" altLang="zh-CN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万兆固定网络，跨机架要求高吞吐交换机</a:t>
            </a:r>
            <a:endParaRPr lang="en-US" altLang="zh-CN" dirty="0" smtClean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zh-CN" altLang="en-US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2930" y="1281342"/>
            <a:ext cx="4118934" cy="1128476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4447" y="2815361"/>
            <a:ext cx="4067417" cy="134738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6106" y="4568289"/>
            <a:ext cx="3897423" cy="1381766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879858" y="2392671"/>
            <a:ext cx="1705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chemeClr val="tx2"/>
                </a:solidFill>
              </a:rPr>
              <a:t>Dell R720/730</a:t>
            </a:r>
            <a:endParaRPr lang="zh-CN" altLang="en-US" b="1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8895197" y="4083675"/>
            <a:ext cx="2404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chemeClr val="tx2"/>
                </a:solidFill>
              </a:rPr>
              <a:t>联想</a:t>
            </a:r>
            <a:r>
              <a:rPr lang="en-US" altLang="zh-CN" b="1" dirty="0" smtClean="0">
                <a:solidFill>
                  <a:schemeClr val="tx2"/>
                </a:solidFill>
              </a:rPr>
              <a:t> 3650/3750/3850</a:t>
            </a:r>
            <a:endParaRPr lang="zh-CN" altLang="en-US" b="1" dirty="0">
              <a:solidFill>
                <a:schemeClr val="tx2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9301879" y="5950055"/>
            <a:ext cx="13548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chemeClr val="tx2"/>
                </a:solidFill>
              </a:rPr>
              <a:t>HP 380/388</a:t>
            </a:r>
            <a:endParaRPr lang="zh-CN" altLang="en-US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046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2"/>
          <p:cNvSpPr txBox="1">
            <a:spLocks/>
          </p:cNvSpPr>
          <p:nvPr/>
        </p:nvSpPr>
        <p:spPr>
          <a:xfrm>
            <a:off x="833275" y="390472"/>
            <a:ext cx="10320020" cy="623389"/>
          </a:xfrm>
          <a:prstGeom prst="rect">
            <a:avLst/>
          </a:prstGeom>
        </p:spPr>
        <p:txBody>
          <a:bodyPr/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2"/>
                </a:solidFill>
              </a:rPr>
              <a:t>ETL</a:t>
            </a:r>
            <a:r>
              <a:rPr lang="zh-CN" altLang="en-US" sz="2400" b="1" dirty="0" smtClean="0">
                <a:solidFill>
                  <a:schemeClr val="tx2"/>
                </a:solidFill>
              </a:rPr>
              <a:t>与数据仓库</a:t>
            </a:r>
            <a:endParaRPr lang="zh-CN" altLang="en-US" sz="2400" b="1" dirty="0">
              <a:solidFill>
                <a:schemeClr val="tx2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1041729" y="1013861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1"/>
            <a:r>
              <a:rPr lang="zh-CN" altLang="en-US" sz="2400" dirty="0" smtClean="0">
                <a:solidFill>
                  <a:schemeClr val="tx2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维度模型</a:t>
            </a:r>
            <a:endParaRPr lang="zh-CN" altLang="en-US" sz="2400" i="0" dirty="0">
              <a:solidFill>
                <a:schemeClr val="tx2"/>
              </a:solidFill>
              <a:effectLst/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647023" y="1637250"/>
            <a:ext cx="9132594" cy="4682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dirty="0" smtClean="0">
                <a:solidFill>
                  <a:schemeClr val="tx2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星形</a:t>
            </a:r>
            <a:r>
              <a:rPr lang="zh-CN" altLang="en-US" dirty="0">
                <a:solidFill>
                  <a:schemeClr val="tx2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模型</a:t>
            </a:r>
            <a:endParaRPr lang="en-US" altLang="zh-CN" dirty="0" smtClean="0">
              <a:solidFill>
                <a:schemeClr val="tx2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8359" y="2105520"/>
            <a:ext cx="5934075" cy="413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3308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2"/>
          <p:cNvSpPr txBox="1">
            <a:spLocks/>
          </p:cNvSpPr>
          <p:nvPr/>
        </p:nvSpPr>
        <p:spPr>
          <a:xfrm>
            <a:off x="833275" y="390472"/>
            <a:ext cx="10320020" cy="623389"/>
          </a:xfrm>
          <a:prstGeom prst="rect">
            <a:avLst/>
          </a:prstGeom>
        </p:spPr>
        <p:txBody>
          <a:bodyPr/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2"/>
                </a:solidFill>
              </a:rPr>
              <a:t>ETL</a:t>
            </a:r>
            <a:r>
              <a:rPr lang="zh-CN" altLang="en-US" sz="2400" b="1" dirty="0" smtClean="0">
                <a:solidFill>
                  <a:schemeClr val="tx2"/>
                </a:solidFill>
              </a:rPr>
              <a:t>与数据仓库</a:t>
            </a:r>
            <a:endParaRPr lang="zh-CN" altLang="en-US" sz="2400" b="1" dirty="0">
              <a:solidFill>
                <a:schemeClr val="tx2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1041729" y="1013861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1"/>
            <a:r>
              <a:rPr lang="zh-CN" altLang="en-US" sz="2400" dirty="0" smtClean="0">
                <a:solidFill>
                  <a:schemeClr val="tx2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维度模型</a:t>
            </a:r>
            <a:endParaRPr lang="zh-CN" altLang="en-US" sz="2400" i="0" dirty="0">
              <a:solidFill>
                <a:schemeClr val="tx2"/>
              </a:solidFill>
              <a:effectLst/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647023" y="1637250"/>
            <a:ext cx="9132594" cy="4682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dirty="0" smtClean="0">
                <a:solidFill>
                  <a:schemeClr val="tx2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雪花</a:t>
            </a:r>
            <a:r>
              <a:rPr lang="zh-CN" altLang="en-US" dirty="0">
                <a:solidFill>
                  <a:schemeClr val="tx2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模型</a:t>
            </a:r>
            <a:endParaRPr lang="en-US" altLang="zh-CN" dirty="0" smtClean="0">
              <a:solidFill>
                <a:schemeClr val="tx2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0327" y="2267244"/>
            <a:ext cx="7199290" cy="4128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0880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2"/>
          <p:cNvSpPr txBox="1">
            <a:spLocks/>
          </p:cNvSpPr>
          <p:nvPr/>
        </p:nvSpPr>
        <p:spPr>
          <a:xfrm>
            <a:off x="833275" y="390472"/>
            <a:ext cx="10320020" cy="623389"/>
          </a:xfrm>
          <a:prstGeom prst="rect">
            <a:avLst/>
          </a:prstGeom>
        </p:spPr>
        <p:txBody>
          <a:bodyPr/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2"/>
                </a:solidFill>
              </a:rPr>
              <a:t>ETL</a:t>
            </a:r>
            <a:r>
              <a:rPr lang="zh-CN" altLang="en-US" sz="2400" b="1" dirty="0" smtClean="0">
                <a:solidFill>
                  <a:schemeClr val="tx2"/>
                </a:solidFill>
              </a:rPr>
              <a:t>与数据仓库</a:t>
            </a:r>
            <a:endParaRPr lang="zh-CN" altLang="en-US" sz="2400" b="1" dirty="0">
              <a:solidFill>
                <a:schemeClr val="tx2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1041729" y="1013861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1"/>
            <a:r>
              <a:rPr lang="zh-CN" altLang="en-US" sz="2400" dirty="0" smtClean="0">
                <a:solidFill>
                  <a:schemeClr val="tx2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维度模型</a:t>
            </a:r>
            <a:endParaRPr lang="zh-CN" altLang="en-US" sz="2400" i="0" dirty="0">
              <a:solidFill>
                <a:schemeClr val="tx2"/>
              </a:solidFill>
              <a:effectLst/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647023" y="1637250"/>
            <a:ext cx="9132594" cy="4682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dirty="0" smtClean="0">
                <a:solidFill>
                  <a:schemeClr val="tx2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星座</a:t>
            </a:r>
            <a:r>
              <a:rPr lang="zh-CN" altLang="en-US" dirty="0">
                <a:solidFill>
                  <a:schemeClr val="tx2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模型</a:t>
            </a:r>
            <a:endParaRPr lang="en-US" altLang="zh-CN" dirty="0" smtClean="0">
              <a:solidFill>
                <a:schemeClr val="tx2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4023" y="2105520"/>
            <a:ext cx="8172450" cy="441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2509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2"/>
          <p:cNvSpPr txBox="1">
            <a:spLocks/>
          </p:cNvSpPr>
          <p:nvPr/>
        </p:nvSpPr>
        <p:spPr>
          <a:xfrm>
            <a:off x="833275" y="390472"/>
            <a:ext cx="10320020" cy="623389"/>
          </a:xfrm>
          <a:prstGeom prst="rect">
            <a:avLst/>
          </a:prstGeom>
        </p:spPr>
        <p:txBody>
          <a:bodyPr/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2"/>
                </a:solidFill>
              </a:rPr>
              <a:t>ETL</a:t>
            </a:r>
            <a:r>
              <a:rPr lang="zh-CN" altLang="en-US" sz="2400" b="1" dirty="0" smtClean="0">
                <a:solidFill>
                  <a:schemeClr val="tx2"/>
                </a:solidFill>
              </a:rPr>
              <a:t>与数据仓库</a:t>
            </a:r>
            <a:endParaRPr lang="zh-CN" altLang="en-US" sz="2400" b="1" dirty="0">
              <a:solidFill>
                <a:schemeClr val="tx2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2381132" y="5933590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1"/>
            <a:r>
              <a:rPr lang="zh-CN" altLang="en-US" sz="2000" dirty="0">
                <a:solidFill>
                  <a:schemeClr val="tx2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关系</a:t>
            </a:r>
            <a:r>
              <a:rPr lang="zh-CN" altLang="en-US" sz="2000" dirty="0" smtClean="0">
                <a:solidFill>
                  <a:schemeClr val="tx2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模型</a:t>
            </a:r>
            <a:endParaRPr lang="zh-CN" altLang="en-US" sz="2000" i="0" dirty="0">
              <a:solidFill>
                <a:schemeClr val="tx2"/>
              </a:solidFill>
              <a:effectLst/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2030" y="1317990"/>
            <a:ext cx="5265474" cy="38862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425" y="1317989"/>
            <a:ext cx="6194738" cy="38862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8891721" y="5962649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1"/>
            <a:r>
              <a:rPr lang="zh-CN" altLang="en-US" sz="2000" dirty="0" smtClean="0">
                <a:solidFill>
                  <a:schemeClr val="tx2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维度模型</a:t>
            </a:r>
            <a:endParaRPr lang="zh-CN" altLang="en-US" sz="2000" i="0" dirty="0">
              <a:solidFill>
                <a:schemeClr val="tx2"/>
              </a:solidFill>
              <a:effectLst/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178301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2"/>
          <p:cNvSpPr txBox="1">
            <a:spLocks/>
          </p:cNvSpPr>
          <p:nvPr/>
        </p:nvSpPr>
        <p:spPr>
          <a:xfrm>
            <a:off x="833275" y="390472"/>
            <a:ext cx="10320020" cy="623389"/>
          </a:xfrm>
          <a:prstGeom prst="rect">
            <a:avLst/>
          </a:prstGeom>
        </p:spPr>
        <p:txBody>
          <a:bodyPr/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2"/>
                </a:solidFill>
              </a:rPr>
              <a:t>ETL</a:t>
            </a:r>
            <a:r>
              <a:rPr lang="zh-CN" altLang="en-US" sz="2400" b="1" dirty="0" smtClean="0">
                <a:solidFill>
                  <a:schemeClr val="tx2"/>
                </a:solidFill>
              </a:rPr>
              <a:t>与数据仓库</a:t>
            </a:r>
            <a:endParaRPr lang="zh-CN" altLang="en-US" sz="2400" b="1" dirty="0">
              <a:solidFill>
                <a:schemeClr val="tx2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275" y="1130456"/>
            <a:ext cx="6423808" cy="50706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841761" y="1431188"/>
            <a:ext cx="3221191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n"/>
            </a:pPr>
            <a:r>
              <a:rPr lang="zh-CN" altLang="en-US" sz="2000" dirty="0" smtClean="0">
                <a:solidFill>
                  <a:schemeClr val="tx2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数据接口层</a:t>
            </a:r>
            <a:endParaRPr lang="en-US" altLang="zh-CN" sz="2000" dirty="0" smtClean="0">
              <a:solidFill>
                <a:schemeClr val="tx2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n"/>
            </a:pPr>
            <a:r>
              <a:rPr lang="zh-CN" altLang="en-US" sz="2000" dirty="0" smtClean="0">
                <a:solidFill>
                  <a:schemeClr val="tx2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操作数据层</a:t>
            </a:r>
            <a:r>
              <a:rPr lang="en-US" altLang="zh-CN" sz="2000" dirty="0" smtClean="0">
                <a:solidFill>
                  <a:schemeClr val="tx2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/</a:t>
            </a:r>
            <a:r>
              <a:rPr lang="zh-CN" altLang="en-US" sz="2000" dirty="0" smtClean="0">
                <a:solidFill>
                  <a:schemeClr val="tx2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明细数据层</a:t>
            </a:r>
            <a:endParaRPr lang="en-US" altLang="zh-CN" sz="2000" dirty="0" smtClean="0">
              <a:solidFill>
                <a:schemeClr val="tx2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n"/>
            </a:pPr>
            <a:r>
              <a:rPr lang="zh-CN" altLang="en-US" sz="2000" dirty="0" smtClean="0">
                <a:solidFill>
                  <a:schemeClr val="tx2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基础数据层</a:t>
            </a:r>
            <a:endParaRPr lang="en-US" altLang="zh-CN" sz="2000" dirty="0" smtClean="0">
              <a:solidFill>
                <a:schemeClr val="tx2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n"/>
            </a:pPr>
            <a:r>
              <a:rPr lang="zh-CN" altLang="en-US" sz="2000" dirty="0" smtClean="0">
                <a:solidFill>
                  <a:schemeClr val="tx2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数据集市层</a:t>
            </a:r>
            <a:r>
              <a:rPr lang="en-US" altLang="zh-CN" sz="2000" dirty="0" smtClean="0">
                <a:solidFill>
                  <a:schemeClr val="tx2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/</a:t>
            </a:r>
            <a:r>
              <a:rPr lang="zh-CN" altLang="en-US" sz="2000" dirty="0" smtClean="0">
                <a:solidFill>
                  <a:schemeClr val="tx2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数据汇总层</a:t>
            </a:r>
            <a:endParaRPr lang="en-US" altLang="zh-CN" sz="2000" dirty="0" smtClean="0">
              <a:solidFill>
                <a:schemeClr val="tx2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n"/>
            </a:pPr>
            <a:r>
              <a:rPr lang="zh-CN" altLang="en-US" sz="2000" dirty="0" smtClean="0">
                <a:solidFill>
                  <a:schemeClr val="tx2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数据</a:t>
            </a:r>
            <a:r>
              <a:rPr lang="zh-CN" altLang="en-US" sz="2000" dirty="0">
                <a:solidFill>
                  <a:schemeClr val="tx2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应用</a:t>
            </a:r>
            <a:r>
              <a:rPr lang="zh-CN" altLang="en-US" sz="2000" dirty="0" smtClean="0">
                <a:solidFill>
                  <a:schemeClr val="tx2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层</a:t>
            </a:r>
            <a:endParaRPr lang="en-US" altLang="zh-CN" sz="2000" dirty="0">
              <a:solidFill>
                <a:schemeClr val="tx2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04297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 txBox="1">
            <a:spLocks/>
          </p:cNvSpPr>
          <p:nvPr/>
        </p:nvSpPr>
        <p:spPr>
          <a:xfrm>
            <a:off x="833275" y="390472"/>
            <a:ext cx="10320020" cy="623389"/>
          </a:xfrm>
          <a:prstGeom prst="rect">
            <a:avLst/>
          </a:prstGeom>
        </p:spPr>
        <p:txBody>
          <a:bodyPr/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400" b="1" dirty="0">
                <a:solidFill>
                  <a:schemeClr val="tx2"/>
                </a:solidFill>
              </a:rPr>
              <a:t>大</a:t>
            </a:r>
            <a:r>
              <a:rPr lang="zh-CN" altLang="en-US" sz="2400" b="1" dirty="0" smtClean="0">
                <a:solidFill>
                  <a:schemeClr val="tx2"/>
                </a:solidFill>
              </a:rPr>
              <a:t>数据集群设计</a:t>
            </a:r>
            <a:r>
              <a:rPr lang="en-US" altLang="zh-CN" sz="2400" b="1" dirty="0" smtClean="0">
                <a:solidFill>
                  <a:schemeClr val="tx2"/>
                </a:solidFill>
              </a:rPr>
              <a:t>-</a:t>
            </a:r>
            <a:r>
              <a:rPr lang="zh-CN" altLang="en-US" sz="2400" b="1" dirty="0" smtClean="0">
                <a:solidFill>
                  <a:schemeClr val="tx2"/>
                </a:solidFill>
              </a:rPr>
              <a:t>硬件选择（云平台）</a:t>
            </a:r>
            <a:endParaRPr lang="zh-CN" altLang="en-US" sz="2400" b="1" dirty="0">
              <a:solidFill>
                <a:schemeClr val="tx2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602156" y="1133213"/>
            <a:ext cx="4279637" cy="27238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chemeClr val="tx2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主节点：</a:t>
            </a:r>
            <a:endParaRPr lang="en-US" altLang="zh-CN" sz="2400" dirty="0" smtClean="0">
              <a:solidFill>
                <a:schemeClr val="tx2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lvl="1">
              <a:lnSpc>
                <a:spcPct val="150000"/>
              </a:lnSpc>
            </a:pPr>
            <a:r>
              <a:rPr lang="en-US" altLang="zh-CN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CPU</a:t>
            </a:r>
            <a:r>
              <a:rPr lang="zh-CN" altLang="en-US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24 – 64 </a:t>
            </a:r>
            <a:r>
              <a:rPr lang="zh-CN" altLang="en-US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核 </a:t>
            </a:r>
            <a:endParaRPr lang="en-US" altLang="zh-CN" dirty="0" smtClean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内存：</a:t>
            </a:r>
            <a:r>
              <a:rPr lang="en-US" altLang="zh-CN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64 – 256 GB</a:t>
            </a:r>
          </a:p>
          <a:p>
            <a:pPr lvl="1">
              <a:lnSpc>
                <a:spcPct val="150000"/>
              </a:lnSpc>
            </a:pPr>
            <a:r>
              <a:rPr lang="zh-CN" altLang="en-US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硬盘：根据业务选择，</a:t>
            </a:r>
            <a:r>
              <a:rPr lang="en-US" altLang="zh-CN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SSD</a:t>
            </a:r>
          </a:p>
          <a:p>
            <a:pPr lvl="1">
              <a:lnSpc>
                <a:spcPct val="150000"/>
              </a:lnSpc>
            </a:pPr>
            <a:r>
              <a:rPr lang="zh-CN" altLang="en-US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网络：越高越好     </a:t>
            </a:r>
            <a:endParaRPr lang="en-US" altLang="zh-CN" dirty="0" smtClean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zh-CN" altLang="en-US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881793" y="1133213"/>
            <a:ext cx="431827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tx2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从</a:t>
            </a:r>
            <a:r>
              <a:rPr lang="zh-CN" altLang="en-US" sz="2400" dirty="0" smtClean="0">
                <a:solidFill>
                  <a:schemeClr val="tx2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节点：</a:t>
            </a:r>
            <a:endParaRPr lang="en-US" altLang="zh-CN" sz="2400" dirty="0" smtClean="0">
              <a:solidFill>
                <a:schemeClr val="tx2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lvl="1">
              <a:lnSpc>
                <a:spcPct val="150000"/>
              </a:lnSpc>
            </a:pPr>
            <a:r>
              <a:rPr lang="en-US" altLang="zh-CN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CPU</a:t>
            </a:r>
            <a:r>
              <a:rPr lang="zh-CN" altLang="en-US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24 – 32 </a:t>
            </a:r>
            <a:r>
              <a:rPr lang="zh-CN" altLang="en-US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核 </a:t>
            </a:r>
            <a:endParaRPr lang="en-US" altLang="zh-CN" dirty="0" smtClean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内存：</a:t>
            </a:r>
            <a:r>
              <a:rPr lang="en-US" altLang="zh-CN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64 – 128 GB</a:t>
            </a:r>
          </a:p>
          <a:p>
            <a:pPr lvl="1">
              <a:lnSpc>
                <a:spcPct val="150000"/>
              </a:lnSpc>
            </a:pPr>
            <a:r>
              <a:rPr lang="zh-CN" altLang="en-US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硬盘：根据业务选择</a:t>
            </a:r>
            <a:endParaRPr lang="en-US" altLang="zh-CN" dirty="0" smtClean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网络：越高越好</a:t>
            </a:r>
            <a:endParaRPr lang="zh-CN" altLang="en-US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010" y="4365635"/>
            <a:ext cx="5135752" cy="1056369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6021" y="4365635"/>
            <a:ext cx="4986175" cy="1056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0577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401079" y="2951269"/>
            <a:ext cx="5109091" cy="523220"/>
          </a:xfrm>
          <a:prstGeom prst="rect">
            <a:avLst/>
          </a:prstGeom>
          <a:solidFill>
            <a:srgbClr val="002060"/>
          </a:solidFill>
        </p:spPr>
        <p:txBody>
          <a:bodyPr wrap="none" rtlCol="0">
            <a:spAutoFit/>
          </a:bodyPr>
          <a:lstStyle/>
          <a:p>
            <a:pPr marL="0" lvl="1"/>
            <a:r>
              <a:rPr lang="zh-CN" altLang="en-US" sz="2800" b="1" spc="40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大数据集群部署与技术选型</a:t>
            </a:r>
          </a:p>
        </p:txBody>
      </p:sp>
      <p:cxnSp>
        <p:nvCxnSpPr>
          <p:cNvPr id="7" name="直接连接符 6"/>
          <p:cNvCxnSpPr/>
          <p:nvPr/>
        </p:nvCxnSpPr>
        <p:spPr>
          <a:xfrm flipV="1">
            <a:off x="5033267" y="2462278"/>
            <a:ext cx="0" cy="1926829"/>
          </a:xfrm>
          <a:prstGeom prst="line">
            <a:avLst/>
          </a:prstGeom>
          <a:ln w="12700">
            <a:solidFill>
              <a:srgbClr val="00206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椭圆 4"/>
          <p:cNvSpPr/>
          <p:nvPr/>
        </p:nvSpPr>
        <p:spPr>
          <a:xfrm>
            <a:off x="2825021" y="2558288"/>
            <a:ext cx="1734808" cy="173480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prstClr val="white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156074" y="2951269"/>
            <a:ext cx="1013098" cy="984885"/>
          </a:xfrm>
          <a:prstGeom prst="rect">
            <a:avLst/>
          </a:prstGeom>
          <a:solidFill>
            <a:srgbClr val="002060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altLang="zh-CN" sz="6400" b="1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02</a:t>
            </a:r>
            <a:endParaRPr lang="zh-CN" altLang="en-US" sz="6400" b="1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401079" y="3751488"/>
            <a:ext cx="6186309" cy="380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rgbClr val="5F5F5F">
                    <a:lumMod val="100000"/>
                  </a:srgbClr>
                </a:solidFill>
              </a:rPr>
              <a:t>Big data cluster deployment and technology selection</a:t>
            </a:r>
          </a:p>
        </p:txBody>
      </p:sp>
      <p:sp>
        <p:nvSpPr>
          <p:cNvPr id="8" name="îŝľïḓé"/>
          <p:cNvSpPr txBox="1"/>
          <p:nvPr/>
        </p:nvSpPr>
        <p:spPr>
          <a:xfrm>
            <a:off x="4432796" y="789026"/>
            <a:ext cx="3962574" cy="242864"/>
          </a:xfrm>
          <a:prstGeom prst="rect">
            <a:avLst/>
          </a:prstGeom>
          <a:noFill/>
        </p:spPr>
        <p:txBody>
          <a:bodyPr wrap="none" lIns="360000" tIns="0" rIns="0" bIns="0" anchor="b" anchorCtr="0">
            <a:noAutofit/>
          </a:bodyPr>
          <a:lstStyle/>
          <a:p>
            <a:endParaRPr lang="zh-CN" altLang="en-US" sz="2000" b="1" dirty="0">
              <a:solidFill>
                <a:srgbClr val="5E7995">
                  <a:lumMod val="100000"/>
                </a:srgbClr>
              </a:solidFill>
            </a:endParaRPr>
          </a:p>
        </p:txBody>
      </p:sp>
      <p:sp>
        <p:nvSpPr>
          <p:cNvPr id="9" name="ïṣ1íďe"/>
          <p:cNvSpPr txBox="1">
            <a:spLocks/>
          </p:cNvSpPr>
          <p:nvPr/>
        </p:nvSpPr>
        <p:spPr>
          <a:xfrm>
            <a:off x="4416664" y="1019532"/>
            <a:ext cx="3962574" cy="320368"/>
          </a:xfrm>
          <a:prstGeom prst="rect">
            <a:avLst/>
          </a:prstGeom>
        </p:spPr>
        <p:txBody>
          <a:bodyPr vert="horz" wrap="square" lIns="360000" tIns="0" rIns="0" bIns="0" anchor="ctr" anchorCtr="0">
            <a:normAutofit/>
          </a:bodyPr>
          <a:lstStyle/>
          <a:p>
            <a:pPr>
              <a:lnSpc>
                <a:spcPct val="120000"/>
              </a:lnSpc>
            </a:pPr>
            <a:endParaRPr lang="zh-CN" altLang="en-US" sz="1400" dirty="0">
              <a:solidFill>
                <a:srgbClr val="5F5F5F">
                  <a:lumMod val="100000"/>
                </a:srgbClr>
              </a:solidFill>
            </a:endParaRPr>
          </a:p>
        </p:txBody>
      </p:sp>
      <p:sp>
        <p:nvSpPr>
          <p:cNvPr id="10" name="îŝľïḓé"/>
          <p:cNvSpPr txBox="1"/>
          <p:nvPr/>
        </p:nvSpPr>
        <p:spPr>
          <a:xfrm>
            <a:off x="4575961" y="837035"/>
            <a:ext cx="3962574" cy="242864"/>
          </a:xfrm>
          <a:prstGeom prst="rect">
            <a:avLst/>
          </a:prstGeom>
          <a:noFill/>
        </p:spPr>
        <p:txBody>
          <a:bodyPr wrap="none" lIns="360000" tIns="0" rIns="0" bIns="0" anchor="b" anchorCtr="0">
            <a:noAutofit/>
          </a:bodyPr>
          <a:lstStyle/>
          <a:p>
            <a:endParaRPr lang="zh-CN" altLang="en-US" sz="2000" b="1" dirty="0">
              <a:solidFill>
                <a:srgbClr val="5E7995">
                  <a:lumMod val="100000"/>
                </a:srgbClr>
              </a:solidFill>
            </a:endParaRPr>
          </a:p>
        </p:txBody>
      </p:sp>
      <p:sp>
        <p:nvSpPr>
          <p:cNvPr id="11" name="ïṣ1íďe"/>
          <p:cNvSpPr txBox="1">
            <a:spLocks/>
          </p:cNvSpPr>
          <p:nvPr/>
        </p:nvSpPr>
        <p:spPr>
          <a:xfrm>
            <a:off x="4559829" y="1067541"/>
            <a:ext cx="3962574" cy="320368"/>
          </a:xfrm>
          <a:prstGeom prst="rect">
            <a:avLst/>
          </a:prstGeom>
        </p:spPr>
        <p:txBody>
          <a:bodyPr vert="horz" wrap="square" lIns="360000" tIns="0" rIns="0" bIns="0" anchor="ctr" anchorCtr="0">
            <a:normAutofit/>
          </a:bodyPr>
          <a:lstStyle/>
          <a:p>
            <a:pPr>
              <a:lnSpc>
                <a:spcPct val="120000"/>
              </a:lnSpc>
            </a:pPr>
            <a:endParaRPr lang="zh-CN" altLang="en-US" sz="1400" dirty="0">
              <a:solidFill>
                <a:srgbClr val="5F5F5F">
                  <a:lumMod val="100000"/>
                </a:srgbClr>
              </a:solidFill>
            </a:endParaRPr>
          </a:p>
        </p:txBody>
      </p:sp>
      <p:sp>
        <p:nvSpPr>
          <p:cNvPr id="14" name="îŝľïḓé"/>
          <p:cNvSpPr txBox="1"/>
          <p:nvPr/>
        </p:nvSpPr>
        <p:spPr>
          <a:xfrm>
            <a:off x="4169172" y="594171"/>
            <a:ext cx="3962574" cy="242864"/>
          </a:xfrm>
          <a:prstGeom prst="rect">
            <a:avLst/>
          </a:prstGeom>
          <a:noFill/>
        </p:spPr>
        <p:txBody>
          <a:bodyPr wrap="none" lIns="360000" tIns="0" rIns="0" bIns="0" anchor="b" anchorCtr="0">
            <a:noAutofit/>
          </a:bodyPr>
          <a:lstStyle/>
          <a:p>
            <a:endParaRPr lang="zh-CN" altLang="en-US" sz="2000" b="1" dirty="0">
              <a:solidFill>
                <a:srgbClr val="5E7995">
                  <a:lumMod val="100000"/>
                </a:srgbClr>
              </a:solidFill>
            </a:endParaRPr>
          </a:p>
        </p:txBody>
      </p:sp>
      <p:sp>
        <p:nvSpPr>
          <p:cNvPr id="15" name="ïṣ1íďe"/>
          <p:cNvSpPr txBox="1">
            <a:spLocks/>
          </p:cNvSpPr>
          <p:nvPr/>
        </p:nvSpPr>
        <p:spPr>
          <a:xfrm>
            <a:off x="4153039" y="824677"/>
            <a:ext cx="5061471" cy="320368"/>
          </a:xfrm>
          <a:prstGeom prst="rect">
            <a:avLst/>
          </a:prstGeom>
        </p:spPr>
        <p:txBody>
          <a:bodyPr vert="horz" wrap="square" lIns="360000" tIns="0" rIns="0" bIns="0" anchor="ctr" anchorCtr="0">
            <a:noAutofit/>
          </a:bodyPr>
          <a:lstStyle/>
          <a:p>
            <a:pPr>
              <a:lnSpc>
                <a:spcPct val="120000"/>
              </a:lnSpc>
            </a:pPr>
            <a:endParaRPr lang="zh-CN" altLang="en-US" sz="1400" dirty="0">
              <a:solidFill>
                <a:srgbClr val="5F5F5F">
                  <a:lumMod val="100000"/>
                </a:srgbClr>
              </a:solidFill>
            </a:endParaRPr>
          </a:p>
        </p:txBody>
      </p:sp>
      <p:sp>
        <p:nvSpPr>
          <p:cNvPr id="17" name="îśļîḍé"/>
          <p:cNvSpPr txBox="1"/>
          <p:nvPr/>
        </p:nvSpPr>
        <p:spPr>
          <a:xfrm>
            <a:off x="4153040" y="1427192"/>
            <a:ext cx="3962574" cy="242864"/>
          </a:xfrm>
          <a:prstGeom prst="rect">
            <a:avLst/>
          </a:prstGeom>
          <a:noFill/>
        </p:spPr>
        <p:txBody>
          <a:bodyPr wrap="none" lIns="360000" tIns="0" rIns="0" bIns="0" anchor="b" anchorCtr="0">
            <a:noAutofit/>
          </a:bodyPr>
          <a:lstStyle/>
          <a:p>
            <a:endParaRPr lang="en-US" altLang="zh-CN" sz="2000" b="1" dirty="0" smtClean="0">
              <a:solidFill>
                <a:srgbClr val="016BC8">
                  <a:lumMod val="100000"/>
                </a:srgbClr>
              </a:solidFill>
            </a:endParaRPr>
          </a:p>
        </p:txBody>
      </p:sp>
      <p:sp>
        <p:nvSpPr>
          <p:cNvPr id="18" name="íŝ1ïḑé"/>
          <p:cNvSpPr txBox="1">
            <a:spLocks/>
          </p:cNvSpPr>
          <p:nvPr/>
        </p:nvSpPr>
        <p:spPr>
          <a:xfrm>
            <a:off x="4153040" y="1670056"/>
            <a:ext cx="4894046" cy="320368"/>
          </a:xfrm>
          <a:prstGeom prst="rect">
            <a:avLst/>
          </a:prstGeom>
        </p:spPr>
        <p:txBody>
          <a:bodyPr vert="horz" wrap="square" lIns="360000" tIns="0" rIns="0" bIns="0" anchor="ctr" anchorCtr="0">
            <a:noAutofit/>
          </a:bodyPr>
          <a:lstStyle/>
          <a:p>
            <a:pPr>
              <a:lnSpc>
                <a:spcPct val="120000"/>
              </a:lnSpc>
            </a:pPr>
            <a:endParaRPr lang="zh-CN" altLang="en-US" sz="1400" dirty="0">
              <a:solidFill>
                <a:srgbClr val="0070C0"/>
              </a:solidFill>
            </a:endParaRPr>
          </a:p>
        </p:txBody>
      </p:sp>
      <p:sp>
        <p:nvSpPr>
          <p:cNvPr id="19" name="îŝľïḓé"/>
          <p:cNvSpPr txBox="1"/>
          <p:nvPr/>
        </p:nvSpPr>
        <p:spPr>
          <a:xfrm>
            <a:off x="3172207" y="406382"/>
            <a:ext cx="3962574" cy="242864"/>
          </a:xfrm>
          <a:prstGeom prst="rect">
            <a:avLst/>
          </a:prstGeom>
          <a:noFill/>
        </p:spPr>
        <p:txBody>
          <a:bodyPr wrap="none" lIns="360000" tIns="0" rIns="0" bIns="0" anchor="b" anchorCtr="0">
            <a:noAutofit/>
          </a:bodyPr>
          <a:lstStyle/>
          <a:p>
            <a:endParaRPr lang="zh-CN" altLang="en-US" sz="2000" b="1" dirty="0">
              <a:solidFill>
                <a:srgbClr val="5E7995">
                  <a:lumMod val="100000"/>
                </a:srgbClr>
              </a:solidFill>
            </a:endParaRPr>
          </a:p>
        </p:txBody>
      </p:sp>
      <p:sp>
        <p:nvSpPr>
          <p:cNvPr id="20" name="ïṣ1íďe"/>
          <p:cNvSpPr txBox="1">
            <a:spLocks/>
          </p:cNvSpPr>
          <p:nvPr/>
        </p:nvSpPr>
        <p:spPr>
          <a:xfrm>
            <a:off x="3156074" y="636888"/>
            <a:ext cx="5061471" cy="320368"/>
          </a:xfrm>
          <a:prstGeom prst="rect">
            <a:avLst/>
          </a:prstGeom>
        </p:spPr>
        <p:txBody>
          <a:bodyPr vert="horz" wrap="square" lIns="360000" tIns="0" rIns="0" bIns="0" anchor="ctr" anchorCtr="0">
            <a:noAutofit/>
          </a:bodyPr>
          <a:lstStyle/>
          <a:p>
            <a:pPr>
              <a:lnSpc>
                <a:spcPct val="120000"/>
              </a:lnSpc>
            </a:pPr>
            <a:endParaRPr lang="zh-CN" altLang="en-US" sz="1400" dirty="0">
              <a:solidFill>
                <a:srgbClr val="5F5F5F">
                  <a:lumMod val="100000"/>
                </a:srgbClr>
              </a:solidFill>
            </a:endParaRPr>
          </a:p>
        </p:txBody>
      </p:sp>
      <p:sp>
        <p:nvSpPr>
          <p:cNvPr id="21" name="îŝľïḓé"/>
          <p:cNvSpPr txBox="1"/>
          <p:nvPr/>
        </p:nvSpPr>
        <p:spPr>
          <a:xfrm>
            <a:off x="3051980" y="649246"/>
            <a:ext cx="3962574" cy="242864"/>
          </a:xfrm>
          <a:prstGeom prst="rect">
            <a:avLst/>
          </a:prstGeom>
          <a:noFill/>
        </p:spPr>
        <p:txBody>
          <a:bodyPr wrap="none" lIns="360000" tIns="0" rIns="0" bIns="0" anchor="b" anchorCtr="0">
            <a:noAutofit/>
          </a:bodyPr>
          <a:lstStyle/>
          <a:p>
            <a:endParaRPr lang="zh-CN" altLang="en-US" sz="2000" b="1" dirty="0">
              <a:solidFill>
                <a:srgbClr val="5E7995">
                  <a:lumMod val="100000"/>
                </a:srgbClr>
              </a:solidFill>
            </a:endParaRPr>
          </a:p>
        </p:txBody>
      </p:sp>
      <p:sp>
        <p:nvSpPr>
          <p:cNvPr id="22" name="ïṣ1íďe"/>
          <p:cNvSpPr txBox="1">
            <a:spLocks/>
          </p:cNvSpPr>
          <p:nvPr/>
        </p:nvSpPr>
        <p:spPr>
          <a:xfrm>
            <a:off x="3035847" y="879752"/>
            <a:ext cx="5061471" cy="320368"/>
          </a:xfrm>
          <a:prstGeom prst="rect">
            <a:avLst/>
          </a:prstGeom>
        </p:spPr>
        <p:txBody>
          <a:bodyPr vert="horz" wrap="square" lIns="360000" tIns="0" rIns="0" bIns="0" anchor="ctr" anchorCtr="0">
            <a:noAutofit/>
          </a:bodyPr>
          <a:lstStyle/>
          <a:p>
            <a:pPr>
              <a:lnSpc>
                <a:spcPct val="120000"/>
              </a:lnSpc>
            </a:pPr>
            <a:endParaRPr lang="zh-CN" altLang="en-US" sz="1400" dirty="0">
              <a:solidFill>
                <a:srgbClr val="5F5F5F">
                  <a:lumMod val="100000"/>
                </a:srgbClr>
              </a:solidFill>
            </a:endParaRPr>
          </a:p>
        </p:txBody>
      </p:sp>
      <p:sp>
        <p:nvSpPr>
          <p:cNvPr id="23" name="îŝľïḓé"/>
          <p:cNvSpPr txBox="1"/>
          <p:nvPr/>
        </p:nvSpPr>
        <p:spPr>
          <a:xfrm>
            <a:off x="4375198" y="611161"/>
            <a:ext cx="3962574" cy="242864"/>
          </a:xfrm>
          <a:prstGeom prst="rect">
            <a:avLst/>
          </a:prstGeom>
          <a:noFill/>
        </p:spPr>
        <p:txBody>
          <a:bodyPr wrap="none" lIns="360000" tIns="0" rIns="0" bIns="0" anchor="b" anchorCtr="0">
            <a:noAutofit/>
          </a:bodyPr>
          <a:lstStyle/>
          <a:p>
            <a:endParaRPr lang="zh-CN" altLang="en-US" sz="2000" b="1" dirty="0">
              <a:solidFill>
                <a:srgbClr val="5E7995">
                  <a:lumMod val="100000"/>
                </a:srgbClr>
              </a:solidFill>
            </a:endParaRPr>
          </a:p>
        </p:txBody>
      </p:sp>
      <p:sp>
        <p:nvSpPr>
          <p:cNvPr id="24" name="ïṣ1íďe"/>
          <p:cNvSpPr txBox="1">
            <a:spLocks/>
          </p:cNvSpPr>
          <p:nvPr/>
        </p:nvSpPr>
        <p:spPr>
          <a:xfrm>
            <a:off x="4359065" y="841667"/>
            <a:ext cx="5061471" cy="320368"/>
          </a:xfrm>
          <a:prstGeom prst="rect">
            <a:avLst/>
          </a:prstGeom>
        </p:spPr>
        <p:txBody>
          <a:bodyPr vert="horz" wrap="square" lIns="360000" tIns="0" rIns="0" bIns="0" anchor="ctr" anchorCtr="0">
            <a:noAutofit/>
          </a:bodyPr>
          <a:lstStyle/>
          <a:p>
            <a:pPr>
              <a:lnSpc>
                <a:spcPct val="120000"/>
              </a:lnSpc>
            </a:pPr>
            <a:endParaRPr lang="zh-CN" altLang="en-US" sz="1400" dirty="0">
              <a:solidFill>
                <a:srgbClr val="5F5F5F">
                  <a:lumMod val="100000"/>
                </a:srgbClr>
              </a:solidFill>
            </a:endParaRPr>
          </a:p>
        </p:txBody>
      </p:sp>
      <p:sp>
        <p:nvSpPr>
          <p:cNvPr id="25" name="îŝľïḓé"/>
          <p:cNvSpPr txBox="1"/>
          <p:nvPr/>
        </p:nvSpPr>
        <p:spPr>
          <a:xfrm>
            <a:off x="3035847" y="445134"/>
            <a:ext cx="3962574" cy="242864"/>
          </a:xfrm>
          <a:prstGeom prst="rect">
            <a:avLst/>
          </a:prstGeom>
          <a:noFill/>
        </p:spPr>
        <p:txBody>
          <a:bodyPr wrap="none" lIns="360000" tIns="0" rIns="0" bIns="0" anchor="b" anchorCtr="0">
            <a:noAutofit/>
          </a:bodyPr>
          <a:lstStyle/>
          <a:p>
            <a:endParaRPr lang="zh-CN" altLang="en-US" sz="2000" b="1" dirty="0">
              <a:solidFill>
                <a:srgbClr val="5E7995">
                  <a:lumMod val="100000"/>
                </a:srgbClr>
              </a:solidFill>
            </a:endParaRPr>
          </a:p>
        </p:txBody>
      </p:sp>
      <p:sp>
        <p:nvSpPr>
          <p:cNvPr id="26" name="ïṣ1íďe"/>
          <p:cNvSpPr txBox="1">
            <a:spLocks/>
          </p:cNvSpPr>
          <p:nvPr/>
        </p:nvSpPr>
        <p:spPr>
          <a:xfrm>
            <a:off x="3019714" y="675640"/>
            <a:ext cx="5061471" cy="320368"/>
          </a:xfrm>
          <a:prstGeom prst="rect">
            <a:avLst/>
          </a:prstGeom>
        </p:spPr>
        <p:txBody>
          <a:bodyPr vert="horz" wrap="square" lIns="360000" tIns="0" rIns="0" bIns="0" anchor="ctr" anchorCtr="0">
            <a:noAutofit/>
          </a:bodyPr>
          <a:lstStyle/>
          <a:p>
            <a:pPr>
              <a:lnSpc>
                <a:spcPct val="120000"/>
              </a:lnSpc>
            </a:pPr>
            <a:endParaRPr lang="zh-CN" altLang="en-US" sz="1400" dirty="0">
              <a:solidFill>
                <a:srgbClr val="5F5F5F">
                  <a:lumMod val="100000"/>
                </a:srgbClr>
              </a:solidFill>
            </a:endParaRPr>
          </a:p>
        </p:txBody>
      </p:sp>
      <p:sp>
        <p:nvSpPr>
          <p:cNvPr id="27" name="îśļîḍé"/>
          <p:cNvSpPr txBox="1"/>
          <p:nvPr/>
        </p:nvSpPr>
        <p:spPr>
          <a:xfrm>
            <a:off x="4614705" y="1559771"/>
            <a:ext cx="3962574" cy="242864"/>
          </a:xfrm>
          <a:prstGeom prst="rect">
            <a:avLst/>
          </a:prstGeom>
          <a:noFill/>
        </p:spPr>
        <p:txBody>
          <a:bodyPr wrap="none" lIns="360000" tIns="0" rIns="0" bIns="0" anchor="b" anchorCtr="0">
            <a:noAutofit/>
          </a:bodyPr>
          <a:lstStyle/>
          <a:p>
            <a:endParaRPr lang="en-US" altLang="zh-CN" sz="2000" b="1" dirty="0" smtClean="0">
              <a:solidFill>
                <a:srgbClr val="016BC8">
                  <a:lumMod val="100000"/>
                </a:srgbClr>
              </a:solidFill>
            </a:endParaRPr>
          </a:p>
        </p:txBody>
      </p:sp>
      <p:sp>
        <p:nvSpPr>
          <p:cNvPr id="28" name="íŝ1ïḑé"/>
          <p:cNvSpPr txBox="1">
            <a:spLocks/>
          </p:cNvSpPr>
          <p:nvPr/>
        </p:nvSpPr>
        <p:spPr>
          <a:xfrm>
            <a:off x="4614704" y="1802635"/>
            <a:ext cx="5731173" cy="320368"/>
          </a:xfrm>
          <a:prstGeom prst="rect">
            <a:avLst/>
          </a:prstGeom>
        </p:spPr>
        <p:txBody>
          <a:bodyPr vert="horz" wrap="square" lIns="360000" tIns="0" rIns="0" bIns="0" anchor="ctr" anchorCtr="0">
            <a:noAutofit/>
          </a:bodyPr>
          <a:lstStyle/>
          <a:p>
            <a:pPr>
              <a:lnSpc>
                <a:spcPct val="120000"/>
              </a:lnSpc>
            </a:pPr>
            <a:endParaRPr lang="zh-CN" altLang="en-US" sz="14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1389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  <p:bldP spid="1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2"/>
          <p:cNvSpPr txBox="1">
            <a:spLocks/>
          </p:cNvSpPr>
          <p:nvPr/>
        </p:nvSpPr>
        <p:spPr>
          <a:xfrm>
            <a:off x="833275" y="390472"/>
            <a:ext cx="10320020" cy="623389"/>
          </a:xfrm>
          <a:prstGeom prst="rect">
            <a:avLst/>
          </a:prstGeom>
        </p:spPr>
        <p:txBody>
          <a:bodyPr/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400" b="1" dirty="0">
                <a:solidFill>
                  <a:schemeClr val="tx2"/>
                </a:solidFill>
              </a:rPr>
              <a:t>大</a:t>
            </a:r>
            <a:r>
              <a:rPr lang="zh-CN" altLang="en-US" sz="2400" b="1" dirty="0" smtClean="0">
                <a:solidFill>
                  <a:schemeClr val="tx2"/>
                </a:solidFill>
              </a:rPr>
              <a:t>数据集群部署</a:t>
            </a:r>
            <a:r>
              <a:rPr lang="en-US" altLang="zh-CN" sz="2400" b="1" dirty="0" smtClean="0">
                <a:solidFill>
                  <a:schemeClr val="tx2"/>
                </a:solidFill>
              </a:rPr>
              <a:t>-Apache</a:t>
            </a:r>
            <a:endParaRPr lang="zh-CN" altLang="en-US" sz="2400" b="1" dirty="0">
              <a:solidFill>
                <a:schemeClr val="tx2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33275" y="1245680"/>
            <a:ext cx="654631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安装方式：手动安装，分发</a:t>
            </a:r>
            <a:endParaRPr lang="en-US" altLang="zh-CN" dirty="0" smtClean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       点：安全、灵活性高、可自定义管理</a:t>
            </a:r>
            <a:endParaRPr lang="en-US" altLang="zh-CN" dirty="0" smtClean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缺       点：没有监控、不利于集群管理</a:t>
            </a:r>
            <a:endParaRPr lang="en-US" altLang="zh-CN" dirty="0" smtClean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运维监控：</a:t>
            </a:r>
            <a:r>
              <a:rPr lang="en-US" altLang="zh-CN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Ganglia     </a:t>
            </a:r>
            <a:r>
              <a:rPr lang="en-US" altLang="zh-CN" dirty="0" err="1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Zabbix</a:t>
            </a:r>
            <a:r>
              <a:rPr lang="en-US" altLang="zh-CN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en-US" altLang="zh-CN" dirty="0" err="1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Nagios</a:t>
            </a:r>
            <a:r>
              <a:rPr lang="en-US" altLang="zh-CN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en-US" altLang="zh-CN" dirty="0" err="1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Dr.Elephant</a:t>
            </a:r>
            <a:r>
              <a:rPr lang="en-US" altLang="zh-CN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Hue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7922" y="3524278"/>
            <a:ext cx="5277474" cy="276061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5104" y="1013861"/>
            <a:ext cx="4610291" cy="241440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977" y="3524278"/>
            <a:ext cx="5050308" cy="2760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3279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2"/>
          <p:cNvSpPr txBox="1">
            <a:spLocks/>
          </p:cNvSpPr>
          <p:nvPr/>
        </p:nvSpPr>
        <p:spPr>
          <a:xfrm>
            <a:off x="833275" y="390472"/>
            <a:ext cx="10320020" cy="623389"/>
          </a:xfrm>
          <a:prstGeom prst="rect">
            <a:avLst/>
          </a:prstGeom>
        </p:spPr>
        <p:txBody>
          <a:bodyPr/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400" b="1" dirty="0">
                <a:solidFill>
                  <a:schemeClr val="tx2"/>
                </a:solidFill>
              </a:rPr>
              <a:t>大</a:t>
            </a:r>
            <a:r>
              <a:rPr lang="zh-CN" altLang="en-US" sz="2400" b="1" dirty="0" smtClean="0">
                <a:solidFill>
                  <a:schemeClr val="tx2"/>
                </a:solidFill>
              </a:rPr>
              <a:t>数据集群部署</a:t>
            </a:r>
            <a:r>
              <a:rPr lang="en-US" altLang="zh-CN" sz="2400" b="1" dirty="0" smtClean="0">
                <a:solidFill>
                  <a:schemeClr val="tx2"/>
                </a:solidFill>
              </a:rPr>
              <a:t>-CDH</a:t>
            </a:r>
            <a:endParaRPr lang="zh-CN" altLang="en-US" sz="2400" b="1" dirty="0">
              <a:solidFill>
                <a:schemeClr val="tx2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33275" y="1245680"/>
            <a:ext cx="654631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安装方式：批量分发安装</a:t>
            </a:r>
            <a:endParaRPr lang="en-US" altLang="zh-CN" dirty="0" smtClean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       点：统一服务管理、集成监控</a:t>
            </a:r>
            <a:endParaRPr lang="en-US" altLang="zh-CN" dirty="0" smtClean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缺       点：灵活性较差，不支持集成其他开源组件</a:t>
            </a:r>
            <a:endParaRPr lang="en-US" altLang="zh-CN" dirty="0" smtClean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运维监控：</a:t>
            </a:r>
            <a:r>
              <a:rPr lang="en-US" altLang="zh-CN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Cloudera Manager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774"/>
          <a:stretch/>
        </p:blipFill>
        <p:spPr>
          <a:xfrm>
            <a:off x="626010" y="3914405"/>
            <a:ext cx="5367275" cy="269245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03"/>
          <a:stretch/>
        </p:blipFill>
        <p:spPr>
          <a:xfrm>
            <a:off x="6336405" y="3881821"/>
            <a:ext cx="5447763" cy="269245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36"/>
          <a:stretch/>
        </p:blipFill>
        <p:spPr>
          <a:xfrm>
            <a:off x="6336405" y="1013860"/>
            <a:ext cx="5447764" cy="2867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4210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2"/>
          <p:cNvSpPr txBox="1">
            <a:spLocks/>
          </p:cNvSpPr>
          <p:nvPr/>
        </p:nvSpPr>
        <p:spPr>
          <a:xfrm>
            <a:off x="833275" y="390472"/>
            <a:ext cx="10320020" cy="623389"/>
          </a:xfrm>
          <a:prstGeom prst="rect">
            <a:avLst/>
          </a:prstGeom>
        </p:spPr>
        <p:txBody>
          <a:bodyPr/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400" b="1" dirty="0">
                <a:solidFill>
                  <a:schemeClr val="tx2"/>
                </a:solidFill>
              </a:rPr>
              <a:t>大</a:t>
            </a:r>
            <a:r>
              <a:rPr lang="zh-CN" altLang="en-US" sz="2400" b="1" dirty="0" smtClean="0">
                <a:solidFill>
                  <a:schemeClr val="tx2"/>
                </a:solidFill>
              </a:rPr>
              <a:t>数据集群部署</a:t>
            </a:r>
            <a:r>
              <a:rPr lang="en-US" altLang="zh-CN" sz="2400" b="1" dirty="0" smtClean="0">
                <a:solidFill>
                  <a:schemeClr val="tx2"/>
                </a:solidFill>
              </a:rPr>
              <a:t>-</a:t>
            </a:r>
            <a:r>
              <a:rPr lang="en-US" altLang="zh-CN" sz="2400" b="1" dirty="0" err="1" smtClean="0">
                <a:solidFill>
                  <a:schemeClr val="tx2"/>
                </a:solidFill>
              </a:rPr>
              <a:t>Ambari</a:t>
            </a:r>
            <a:endParaRPr lang="zh-CN" altLang="en-US" sz="2400" b="1" dirty="0">
              <a:solidFill>
                <a:schemeClr val="tx2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65849" y="1050381"/>
            <a:ext cx="4987976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安装方式：批量分发安装</a:t>
            </a:r>
            <a:endParaRPr lang="en-US" altLang="zh-CN" dirty="0" smtClean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       点：</a:t>
            </a:r>
            <a:r>
              <a:rPr lang="zh-CN" altLang="en-US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</a:t>
            </a:r>
            <a:r>
              <a:rPr lang="zh-CN" altLang="en-US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源、统一服务管理、集成监控</a:t>
            </a:r>
            <a:r>
              <a:rPr lang="en-US" altLang="zh-CN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支持集成其他开源</a:t>
            </a:r>
            <a:r>
              <a:rPr lang="zh-CN" altLang="en-US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组件</a:t>
            </a:r>
            <a:endParaRPr lang="en-US" altLang="zh-CN" dirty="0" smtClean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缺       点：相对不如</a:t>
            </a:r>
            <a:r>
              <a:rPr lang="en-US" altLang="zh-CN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CM</a:t>
            </a:r>
            <a:r>
              <a:rPr lang="zh-CN" altLang="en-US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稳定</a:t>
            </a:r>
            <a:endParaRPr lang="en-US" altLang="zh-CN" dirty="0" smtClean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运维监控：</a:t>
            </a:r>
            <a:r>
              <a:rPr lang="en-US" altLang="zh-CN" dirty="0" err="1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Ambari</a:t>
            </a:r>
            <a:endParaRPr lang="en-US" altLang="zh-CN" dirty="0" smtClean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849" y="3256727"/>
            <a:ext cx="5361463" cy="315986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1149" y="1302908"/>
            <a:ext cx="5346611" cy="226551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1149" y="3857469"/>
            <a:ext cx="5905500" cy="20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8524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491" y="1013861"/>
            <a:ext cx="9577588" cy="5467081"/>
          </a:xfrm>
          <a:prstGeom prst="rect">
            <a:avLst/>
          </a:prstGeom>
        </p:spPr>
      </p:pic>
      <p:sp>
        <p:nvSpPr>
          <p:cNvPr id="3" name="标题 2"/>
          <p:cNvSpPr txBox="1">
            <a:spLocks/>
          </p:cNvSpPr>
          <p:nvPr/>
        </p:nvSpPr>
        <p:spPr>
          <a:xfrm>
            <a:off x="833275" y="390472"/>
            <a:ext cx="10320020" cy="623389"/>
          </a:xfrm>
          <a:prstGeom prst="rect">
            <a:avLst/>
          </a:prstGeom>
        </p:spPr>
        <p:txBody>
          <a:bodyPr/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400" b="1" dirty="0">
                <a:solidFill>
                  <a:schemeClr val="tx2"/>
                </a:solidFill>
              </a:rPr>
              <a:t>大</a:t>
            </a:r>
            <a:r>
              <a:rPr lang="zh-CN" altLang="en-US" sz="2400" b="1" dirty="0" smtClean="0">
                <a:solidFill>
                  <a:schemeClr val="tx2"/>
                </a:solidFill>
              </a:rPr>
              <a:t>数据技术架构及选型</a:t>
            </a:r>
            <a:endParaRPr lang="zh-CN" altLang="en-US" sz="24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4437692"/>
      </p:ext>
    </p:extLst>
  </p:cSld>
  <p:clrMapOvr>
    <a:masterClrMapping/>
  </p:clrMapOvr>
</p:sld>
</file>

<file path=ppt/theme/theme1.xml><?xml version="1.0" encoding="utf-8"?>
<a:theme xmlns:a="http://schemas.openxmlformats.org/drawingml/2006/main" name="b4aa484f7a6bbe2fd319efb4a1f8b3b65def2b1f">
  <a:themeElements>
    <a:clrScheme name="自定义 298">
      <a:dk1>
        <a:srgbClr val="5F5F5F"/>
      </a:dk1>
      <a:lt1>
        <a:sysClr val="window" lastClr="FFFFFF"/>
      </a:lt1>
      <a:dk2>
        <a:srgbClr val="080808"/>
      </a:dk2>
      <a:lt2>
        <a:srgbClr val="E7E6E6"/>
      </a:lt2>
      <a:accent1>
        <a:srgbClr val="5E7995"/>
      </a:accent1>
      <a:accent2>
        <a:srgbClr val="016BC8"/>
      </a:accent2>
      <a:accent3>
        <a:srgbClr val="5E7995"/>
      </a:accent3>
      <a:accent4>
        <a:srgbClr val="006BC8"/>
      </a:accent4>
      <a:accent5>
        <a:srgbClr val="5E7995"/>
      </a:accent5>
      <a:accent6>
        <a:srgbClr val="006BC8"/>
      </a:accent6>
      <a:hlink>
        <a:srgbClr val="006BC8"/>
      </a:hlink>
      <a:folHlink>
        <a:srgbClr val="006BC8"/>
      </a:folHlink>
    </a:clrScheme>
    <a:fontScheme name="Lato">
      <a:majorFont>
        <a:latin typeface="Lato Regular"/>
        <a:ea typeface=""/>
        <a:cs typeface=""/>
      </a:majorFont>
      <a:minorFont>
        <a:latin typeface="Lat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1146</TotalTime>
  <Words>1415</Words>
  <Application>Microsoft Office PowerPoint</Application>
  <PresentationFormat>宽屏</PresentationFormat>
  <Paragraphs>165</Paragraphs>
  <Slides>34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34</vt:i4>
      </vt:variant>
    </vt:vector>
  </HeadingPairs>
  <TitlesOfParts>
    <vt:vector size="42" baseType="lpstr">
      <vt:lpstr>Lato Light</vt:lpstr>
      <vt:lpstr>Lato Regular</vt:lpstr>
      <vt:lpstr>等线</vt:lpstr>
      <vt:lpstr>华文新魏</vt:lpstr>
      <vt:lpstr>微软雅黑</vt:lpstr>
      <vt:lpstr>Arial</vt:lpstr>
      <vt:lpstr>Wingdings</vt:lpstr>
      <vt:lpstr>b4aa484f7a6bbe2fd319efb4a1f8b3b65def2b1f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江城子</cp:lastModifiedBy>
  <cp:revision>145</cp:revision>
  <dcterms:created xsi:type="dcterms:W3CDTF">2017-11-03T05:47:26Z</dcterms:created>
  <dcterms:modified xsi:type="dcterms:W3CDTF">2020-06-18T03:56:03Z</dcterms:modified>
</cp:coreProperties>
</file>